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9144000"/>
  <p:notesSz cx="6858000" cy="9144000"/>
  <p:embeddedFontLst>
    <p:embeddedFont>
      <p:font typeface="Libre Franklin"/>
      <p:regular r:id="rId54"/>
      <p:bold r:id="rId55"/>
      <p:italic r:id="rId56"/>
      <p:boldItalic r:id="rId57"/>
    </p:embeddedFont>
    <p:embeddedFont>
      <p:font typeface="Palatino Linotype"/>
      <p:regular r:id="rId58"/>
      <p:bold r:id="rId59"/>
      <p:italic r:id="rId60"/>
      <p:boldItalic r:id="rId61"/>
    </p:embeddedFont>
    <p:embeddedFont>
      <p:font typeface="Libre Franklin Medium"/>
      <p:regular r:id="rId62"/>
      <p:bold r:id="rId63"/>
      <p:italic r:id="rId64"/>
      <p:boldItalic r:id="rId65"/>
    </p:embeddedFont>
    <p:embeddedFont>
      <p:font typeface="Century Gothic"/>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0" roundtripDataSignature="AMtx7miunVe0wyI4a29gT7legVHZne56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ibreFranklinMedium-regular.fntdata"/><Relationship Id="rId61" Type="http://schemas.openxmlformats.org/officeDocument/2006/relationships/font" Target="fonts/PalatinoLinotype-boldItalic.fntdata"/><Relationship Id="rId20" Type="http://schemas.openxmlformats.org/officeDocument/2006/relationships/slide" Target="slides/slide14.xml"/><Relationship Id="rId64" Type="http://schemas.openxmlformats.org/officeDocument/2006/relationships/font" Target="fonts/LibreFranklinMedium-italic.fntdata"/><Relationship Id="rId63" Type="http://schemas.openxmlformats.org/officeDocument/2006/relationships/font" Target="fonts/LibreFranklinMedium-bold.fntdata"/><Relationship Id="rId22" Type="http://schemas.openxmlformats.org/officeDocument/2006/relationships/slide" Target="slides/slide16.xml"/><Relationship Id="rId66" Type="http://schemas.openxmlformats.org/officeDocument/2006/relationships/font" Target="fonts/CenturyGothic-regular.fntdata"/><Relationship Id="rId21" Type="http://schemas.openxmlformats.org/officeDocument/2006/relationships/slide" Target="slides/slide15.xml"/><Relationship Id="rId65" Type="http://schemas.openxmlformats.org/officeDocument/2006/relationships/font" Target="fonts/LibreFranklinMedium-boldItalic.fntdata"/><Relationship Id="rId24" Type="http://schemas.openxmlformats.org/officeDocument/2006/relationships/slide" Target="slides/slide18.xml"/><Relationship Id="rId68" Type="http://schemas.openxmlformats.org/officeDocument/2006/relationships/font" Target="fonts/CenturyGothic-italic.fntdata"/><Relationship Id="rId23" Type="http://schemas.openxmlformats.org/officeDocument/2006/relationships/slide" Target="slides/slide17.xml"/><Relationship Id="rId67" Type="http://schemas.openxmlformats.org/officeDocument/2006/relationships/font" Target="fonts/CenturyGothic-bold.fntdata"/><Relationship Id="rId60" Type="http://schemas.openxmlformats.org/officeDocument/2006/relationships/font" Target="fonts/PalatinoLinotype-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enturyGothic-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LibreFranklin-bold.fntdata"/><Relationship Id="rId10" Type="http://schemas.openxmlformats.org/officeDocument/2006/relationships/slide" Target="slides/slide4.xml"/><Relationship Id="rId54" Type="http://schemas.openxmlformats.org/officeDocument/2006/relationships/font" Target="fonts/LibreFranklin-regular.fntdata"/><Relationship Id="rId13" Type="http://schemas.openxmlformats.org/officeDocument/2006/relationships/slide" Target="slides/slide7.xml"/><Relationship Id="rId57" Type="http://schemas.openxmlformats.org/officeDocument/2006/relationships/font" Target="fonts/LibreFranklin-boldItalic.fntdata"/><Relationship Id="rId12" Type="http://schemas.openxmlformats.org/officeDocument/2006/relationships/slide" Target="slides/slide6.xml"/><Relationship Id="rId56" Type="http://schemas.openxmlformats.org/officeDocument/2006/relationships/font" Target="fonts/LibreFranklin-italic.fntdata"/><Relationship Id="rId15" Type="http://schemas.openxmlformats.org/officeDocument/2006/relationships/slide" Target="slides/slide9.xml"/><Relationship Id="rId59" Type="http://schemas.openxmlformats.org/officeDocument/2006/relationships/font" Target="fonts/PalatinoLinotype-bold.fntdata"/><Relationship Id="rId14" Type="http://schemas.openxmlformats.org/officeDocument/2006/relationships/slide" Target="slides/slide8.xml"/><Relationship Id="rId58" Type="http://schemas.openxmlformats.org/officeDocument/2006/relationships/font" Target="fonts/PalatinoLinotype-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fbdb472b3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12fbdb472b3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a95914cf3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1a95914cf3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a95914cf35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g1a95914cf35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151c54724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151c54724c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151c54724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151c54724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e9f790153a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2e9f790153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9f790153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e9f790153a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9f790153a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e9f790153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2fbdb472b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12fbdb472b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fbdb472b3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12fbdb472b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9f790153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e9f790153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2fbdb472b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12fbdb472b3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e9f790153a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2e9f790153a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e9f790153a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e9f790153a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e9f790153a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2e9f790153a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e9f790153a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2e9f790153a_0_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e9f790153a_0_4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g2e9f790153a_0_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e9f790153a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2e9f790153a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155a779cc3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155a779cc3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155a779cc3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g2155a779cc3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155a779cc3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155a779cc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9f790153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2e9f790153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155a779cc3_0_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155a779cc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155a779cc3_0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155a779cc3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155a779c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g2155a779cc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155a779cc3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g2155a779cc3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155a779cc3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g2155a779cc3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55a779cc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g2155a779cc3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155a779cc3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g2155a779cc3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155a779cc3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g2155a779cc3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155a779cc3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2155a779cc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155a779cc3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2155a779cc3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5298a18dc_0_1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f5298a18dc_0_1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155c5325d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g2155c5325d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155c5325d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 name="Google Shape;496;g2155c5325dd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155c5325d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g2155c5325dd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155c5325dd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g2155c5325dd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155a779cc3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3" name="Google Shape;523;g2155a779cc3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155c5325d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g2155c5325d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155a779cc3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1" name="Google Shape;541;g2155a779cc3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f5298a18dc_0_20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gf5298a18dc_0_20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5298a18dc_0_16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f5298a18dc_0_16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fbdb472b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12fbdb472b3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5508116d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15508116d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55a779cc3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155a779cc3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5298a18dc_0_1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f5298a18dc_0_18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cxnSp>
        <p:nvCxnSpPr>
          <p:cNvPr id="15" name="Google Shape;15;p10"/>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16" name="Google Shape;16;p10"/>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480"/>
              </a:spcBef>
              <a:spcAft>
                <a:spcPts val="0"/>
              </a:spcAft>
              <a:buSzPts val="1680"/>
              <a:buNone/>
              <a:defRPr sz="2400">
                <a:solidFill>
                  <a:srgbClr val="44332A"/>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080"/>
              <a:buNone/>
              <a:defRPr/>
            </a:lvl5pPr>
            <a:lvl6pPr lvl="5" algn="ctr">
              <a:lnSpc>
                <a:spcPct val="100000"/>
              </a:lnSpc>
              <a:spcBef>
                <a:spcPts val="360"/>
              </a:spcBef>
              <a:spcAft>
                <a:spcPts val="0"/>
              </a:spcAft>
              <a:buSzPts val="108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080"/>
              <a:buNone/>
              <a:defRPr/>
            </a:lvl8pPr>
            <a:lvl9pPr lvl="8" algn="ctr">
              <a:lnSpc>
                <a:spcPct val="100000"/>
              </a:lnSpc>
              <a:spcBef>
                <a:spcPts val="360"/>
              </a:spcBef>
              <a:spcAft>
                <a:spcPts val="0"/>
              </a:spcAft>
              <a:buSzPts val="1080"/>
              <a:buNone/>
              <a:defRPr/>
            </a:lvl9pPr>
          </a:lstStyle>
          <a:p/>
        </p:txBody>
      </p:sp>
      <p:sp>
        <p:nvSpPr>
          <p:cNvPr id="18" name="Google Shape;18;p1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9"/>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78" name="Google Shape;78;p1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0"/>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4" name="Google Shape;84;p2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gf5298a18dc_0_172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f5298a18dc_0_17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30200" lvl="4" marL="2286000" algn="l">
              <a:lnSpc>
                <a:spcPct val="100000"/>
              </a:lnSpc>
              <a:spcBef>
                <a:spcPts val="320"/>
              </a:spcBef>
              <a:spcAft>
                <a:spcPts val="0"/>
              </a:spcAft>
              <a:buClr>
                <a:srgbClr val="7F7F7F"/>
              </a:buClr>
              <a:buSzPts val="1600"/>
              <a:buChar char="•"/>
              <a:defRPr/>
            </a:lvl5pPr>
            <a:lvl6pPr indent="-330200" lvl="5" marL="2743200" algn="l">
              <a:lnSpc>
                <a:spcPct val="100000"/>
              </a:lnSpc>
              <a:spcBef>
                <a:spcPts val="320"/>
              </a:spcBef>
              <a:spcAft>
                <a:spcPts val="0"/>
              </a:spcAft>
              <a:buClr>
                <a:srgbClr val="7F7F7F"/>
              </a:buClr>
              <a:buSzPts val="1600"/>
              <a:buChar char="o"/>
              <a:defRPr/>
            </a:lvl6pPr>
            <a:lvl7pPr indent="-330200" lvl="6" marL="3200400" algn="l">
              <a:lnSpc>
                <a:spcPct val="100000"/>
              </a:lnSpc>
              <a:spcBef>
                <a:spcPts val="320"/>
              </a:spcBef>
              <a:spcAft>
                <a:spcPts val="0"/>
              </a:spcAft>
              <a:buClr>
                <a:srgbClr val="7F7F7F"/>
              </a:buClr>
              <a:buSzPts val="1600"/>
              <a:buChar char="•"/>
              <a:defRPr/>
            </a:lvl7pPr>
            <a:lvl8pPr indent="-330200" lvl="7" marL="3657600" algn="l">
              <a:lnSpc>
                <a:spcPct val="100000"/>
              </a:lnSpc>
              <a:spcBef>
                <a:spcPts val="320"/>
              </a:spcBef>
              <a:spcAft>
                <a:spcPts val="0"/>
              </a:spcAft>
              <a:buClr>
                <a:srgbClr val="7F7F7F"/>
              </a:buClr>
              <a:buSzPts val="1600"/>
              <a:buChar char="o"/>
              <a:defRPr/>
            </a:lvl8pPr>
            <a:lvl9pPr indent="-330200" lvl="8" marL="4114800" algn="l">
              <a:lnSpc>
                <a:spcPct val="100000"/>
              </a:lnSpc>
              <a:spcBef>
                <a:spcPts val="320"/>
              </a:spcBef>
              <a:spcAft>
                <a:spcPts val="0"/>
              </a:spcAft>
              <a:buClr>
                <a:srgbClr val="7F7F7F"/>
              </a:buClr>
              <a:buSzPts val="1600"/>
              <a:buFont typeface="Arial"/>
              <a:buChar char="•"/>
              <a:defRPr/>
            </a:lvl9pPr>
          </a:lstStyle>
          <a:p/>
        </p:txBody>
      </p:sp>
      <p:sp>
        <p:nvSpPr>
          <p:cNvPr id="98" name="Google Shape;98;gf5298a18dc_0_172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f5298a18dc_0_172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f5298a18dc_0_172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gf5298a18dc_0_172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f5298a18dc_0_1726"/>
          <p:cNvSpPr txBox="1"/>
          <p:nvPr>
            <p:ph idx="1"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7F7F7F"/>
              </a:buClr>
              <a:buSzPts val="2400"/>
              <a:buChar char="•"/>
              <a:defRPr sz="2400"/>
            </a:lvl1pPr>
            <a:lvl2pPr indent="-330200" lvl="1" marL="914400" algn="l">
              <a:lnSpc>
                <a:spcPct val="100000"/>
              </a:lnSpc>
              <a:spcBef>
                <a:spcPts val="320"/>
              </a:spcBef>
              <a:spcAft>
                <a:spcPts val="0"/>
              </a:spcAft>
              <a:buClr>
                <a:srgbClr val="7F7F7F"/>
              </a:buClr>
              <a:buSzPts val="1600"/>
              <a:buChar char="o"/>
              <a:defRPr sz="1600"/>
            </a:lvl2pPr>
            <a:lvl3pPr indent="-330200" lvl="2" marL="1371600" algn="l">
              <a:lnSpc>
                <a:spcPct val="100000"/>
              </a:lnSpc>
              <a:spcBef>
                <a:spcPts val="320"/>
              </a:spcBef>
              <a:spcAft>
                <a:spcPts val="0"/>
              </a:spcAft>
              <a:buClr>
                <a:srgbClr val="7F7F7F"/>
              </a:buClr>
              <a:buSzPts val="1600"/>
              <a:buChar char="•"/>
              <a:defRPr sz="1600"/>
            </a:lvl3pPr>
            <a:lvl4pPr indent="-330200" lvl="3" marL="1828800" algn="l">
              <a:lnSpc>
                <a:spcPct val="100000"/>
              </a:lnSpc>
              <a:spcBef>
                <a:spcPts val="320"/>
              </a:spcBef>
              <a:spcAft>
                <a:spcPts val="0"/>
              </a:spcAft>
              <a:buClr>
                <a:srgbClr val="7F7F7F"/>
              </a:buClr>
              <a:buSzPts val="1600"/>
              <a:buChar char="o"/>
              <a:defRPr sz="1600"/>
            </a:lvl4pPr>
            <a:lvl5pPr indent="-330200" lvl="4" marL="2286000" algn="l">
              <a:lnSpc>
                <a:spcPct val="100000"/>
              </a:lnSpc>
              <a:spcBef>
                <a:spcPts val="320"/>
              </a:spcBef>
              <a:spcAft>
                <a:spcPts val="0"/>
              </a:spcAft>
              <a:buClr>
                <a:srgbClr val="7F7F7F"/>
              </a:buClr>
              <a:buSzPts val="1600"/>
              <a:buChar char="•"/>
              <a:defRPr sz="1600"/>
            </a:lvl5pPr>
            <a:lvl6pPr indent="-330200" lvl="5" marL="2743200" algn="l">
              <a:lnSpc>
                <a:spcPct val="100000"/>
              </a:lnSpc>
              <a:spcBef>
                <a:spcPts val="320"/>
              </a:spcBef>
              <a:spcAft>
                <a:spcPts val="0"/>
              </a:spcAft>
              <a:buClr>
                <a:srgbClr val="7F7F7F"/>
              </a:buClr>
              <a:buSzPts val="1600"/>
              <a:buChar char="o"/>
              <a:defRPr sz="1600"/>
            </a:lvl6pPr>
            <a:lvl7pPr indent="-330200" lvl="6" marL="3200400" algn="l">
              <a:lnSpc>
                <a:spcPct val="100000"/>
              </a:lnSpc>
              <a:spcBef>
                <a:spcPts val="320"/>
              </a:spcBef>
              <a:spcAft>
                <a:spcPts val="0"/>
              </a:spcAft>
              <a:buClr>
                <a:srgbClr val="7F7F7F"/>
              </a:buClr>
              <a:buSzPts val="1600"/>
              <a:buChar char="•"/>
              <a:defRPr sz="1600"/>
            </a:lvl7pPr>
            <a:lvl8pPr indent="-330200" lvl="7" marL="3657600" algn="l">
              <a:lnSpc>
                <a:spcPct val="100000"/>
              </a:lnSpc>
              <a:spcBef>
                <a:spcPts val="320"/>
              </a:spcBef>
              <a:spcAft>
                <a:spcPts val="0"/>
              </a:spcAft>
              <a:buClr>
                <a:srgbClr val="7F7F7F"/>
              </a:buClr>
              <a:buSzPts val="1600"/>
              <a:buChar char="o"/>
              <a:defRPr sz="1600"/>
            </a:lvl8pPr>
            <a:lvl9pPr indent="-330200" lvl="8" marL="4114800" algn="l">
              <a:lnSpc>
                <a:spcPct val="100000"/>
              </a:lnSpc>
              <a:spcBef>
                <a:spcPts val="320"/>
              </a:spcBef>
              <a:spcAft>
                <a:spcPts val="0"/>
              </a:spcAft>
              <a:buClr>
                <a:srgbClr val="7F7F7F"/>
              </a:buClr>
              <a:buSzPts val="1600"/>
              <a:buChar char="•"/>
              <a:defRPr sz="1600"/>
            </a:lvl9pPr>
          </a:lstStyle>
          <a:p/>
        </p:txBody>
      </p:sp>
      <p:sp>
        <p:nvSpPr>
          <p:cNvPr id="104" name="Google Shape;104;gf5298a18dc_0_1726"/>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f5298a18dc_0_1726"/>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f5298a18dc_0_1726"/>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gf5298a18dc_0_1726"/>
          <p:cNvSpPr txBox="1"/>
          <p:nvPr>
            <p:ph idx="2" type="body"/>
          </p:nvPr>
        </p:nvSpPr>
        <p:spPr>
          <a:xfrm>
            <a:off x="365760" y="1600200"/>
            <a:ext cx="4041600" cy="45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gf5298a18dc_0_1714"/>
          <p:cNvSpPr txBox="1"/>
          <p:nvPr>
            <p:ph type="ctrTitle"/>
          </p:nvPr>
        </p:nvSpPr>
        <p:spPr>
          <a:xfrm>
            <a:off x="685800" y="609601"/>
            <a:ext cx="7772400" cy="426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8000"/>
              <a:buFont typeface="Palatino Linotyp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f5298a18dc_0_1714"/>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rgbClr val="888888"/>
              </a:buClr>
              <a:buSzPts val="2400"/>
              <a:buNone/>
              <a:defRPr sz="2400">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320"/>
              </a:spcBef>
              <a:spcAft>
                <a:spcPts val="0"/>
              </a:spcAft>
              <a:buClr>
                <a:srgbClr val="888888"/>
              </a:buClr>
              <a:buSzPts val="1600"/>
              <a:buNone/>
              <a:defRPr>
                <a:solidFill>
                  <a:srgbClr val="888888"/>
                </a:solidFill>
              </a:defRPr>
            </a:lvl6pPr>
            <a:lvl7pPr lvl="6" algn="ctr">
              <a:lnSpc>
                <a:spcPct val="100000"/>
              </a:lnSpc>
              <a:spcBef>
                <a:spcPts val="320"/>
              </a:spcBef>
              <a:spcAft>
                <a:spcPts val="0"/>
              </a:spcAft>
              <a:buClr>
                <a:srgbClr val="888888"/>
              </a:buClr>
              <a:buSzPts val="1600"/>
              <a:buNone/>
              <a:defRPr>
                <a:solidFill>
                  <a:srgbClr val="888888"/>
                </a:solidFill>
              </a:defRPr>
            </a:lvl7pPr>
            <a:lvl8pPr lvl="7" algn="ctr">
              <a:lnSpc>
                <a:spcPct val="100000"/>
              </a:lnSpc>
              <a:spcBef>
                <a:spcPts val="320"/>
              </a:spcBef>
              <a:spcAft>
                <a:spcPts val="0"/>
              </a:spcAft>
              <a:buClr>
                <a:srgbClr val="888888"/>
              </a:buClr>
              <a:buSzPts val="1600"/>
              <a:buNone/>
              <a:defRPr>
                <a:solidFill>
                  <a:srgbClr val="888888"/>
                </a:solidFill>
              </a:defRPr>
            </a:lvl8pPr>
            <a:lvl9pPr lvl="8" algn="ctr">
              <a:lnSpc>
                <a:spcPct val="100000"/>
              </a:lnSpc>
              <a:spcBef>
                <a:spcPts val="320"/>
              </a:spcBef>
              <a:spcAft>
                <a:spcPts val="0"/>
              </a:spcAft>
              <a:buClr>
                <a:srgbClr val="888888"/>
              </a:buClr>
              <a:buSzPts val="1600"/>
              <a:buNone/>
              <a:defRPr>
                <a:solidFill>
                  <a:srgbClr val="888888"/>
                </a:solidFill>
              </a:defRPr>
            </a:lvl9pPr>
          </a:lstStyle>
          <a:p/>
        </p:txBody>
      </p:sp>
      <p:sp>
        <p:nvSpPr>
          <p:cNvPr id="111" name="Google Shape;111;gf5298a18dc_0_1714"/>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f5298a18dc_0_1714"/>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13" name="Google Shape;113;gf5298a18dc_0_1714"/>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gf5298a18dc_0_1733"/>
          <p:cNvSpPr txBox="1"/>
          <p:nvPr>
            <p:ph type="title"/>
          </p:nvPr>
        </p:nvSpPr>
        <p:spPr>
          <a:xfrm>
            <a:off x="722313" y="1371600"/>
            <a:ext cx="7772400" cy="2505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f5298a18dc_0_1733"/>
          <p:cNvSpPr txBox="1"/>
          <p:nvPr>
            <p:ph idx="1" type="body"/>
          </p:nvPr>
        </p:nvSpPr>
        <p:spPr>
          <a:xfrm>
            <a:off x="722313" y="4068763"/>
            <a:ext cx="7772400" cy="11319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7" name="Google Shape;117;gf5298a18dc_0_1733"/>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f5298a18dc_0_1733"/>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f5298a18dc_0_1733"/>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20" name="Google Shape;120;gf5298a18dc_0_1733"/>
          <p:cNvSpPr/>
          <p:nvPr/>
        </p:nvSpPr>
        <p:spPr>
          <a:xfrm>
            <a:off x="4495800" y="3924300"/>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21" name="Google Shape;121;gf5298a18dc_0_1733"/>
          <p:cNvSpPr/>
          <p:nvPr/>
        </p:nvSpPr>
        <p:spPr>
          <a:xfrm>
            <a:off x="4695825" y="3924300"/>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22" name="Google Shape;122;gf5298a18dc_0_1733"/>
          <p:cNvSpPr/>
          <p:nvPr/>
        </p:nvSpPr>
        <p:spPr>
          <a:xfrm>
            <a:off x="4296728" y="3924300"/>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3" name="Shape 123"/>
        <p:cNvGrpSpPr/>
        <p:nvPr/>
      </p:nvGrpSpPr>
      <p:grpSpPr>
        <a:xfrm>
          <a:off x="0" y="0"/>
          <a:ext cx="0" cy="0"/>
          <a:chOff x="0" y="0"/>
          <a:chExt cx="0" cy="0"/>
        </a:xfrm>
      </p:grpSpPr>
      <p:sp>
        <p:nvSpPr>
          <p:cNvPr id="124" name="Google Shape;124;gf5298a18dc_0_174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107407"/>
              </a:lnSpc>
              <a:spcBef>
                <a:spcPts val="0"/>
              </a:spcBef>
              <a:spcAft>
                <a:spcPts val="0"/>
              </a:spcAft>
              <a:buClr>
                <a:schemeClr val="dk2"/>
              </a:buClr>
              <a:buSzPts val="5400"/>
              <a:buFont typeface="Palatino Linotyp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f5298a18dc_0_1742"/>
          <p:cNvSpPr txBox="1"/>
          <p:nvPr>
            <p:ph idx="1" type="body"/>
          </p:nvPr>
        </p:nvSpPr>
        <p:spPr>
          <a:xfrm>
            <a:off x="457200" y="1600200"/>
            <a:ext cx="4040100" cy="60960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Clr>
                <a:srgbClr val="7F7F7F"/>
              </a:buClr>
              <a:buSzPts val="2400"/>
              <a:buNone/>
              <a:defRPr b="0" sz="2400"/>
            </a:lvl1pPr>
            <a:lvl2pPr indent="-228600" lvl="1" marL="914400" algn="l">
              <a:lnSpc>
                <a:spcPct val="100000"/>
              </a:lnSpc>
              <a:spcBef>
                <a:spcPts val="400"/>
              </a:spcBef>
              <a:spcAft>
                <a:spcPts val="0"/>
              </a:spcAft>
              <a:buClr>
                <a:srgbClr val="7F7F7F"/>
              </a:buClr>
              <a:buSzPts val="2000"/>
              <a:buNone/>
              <a:defRPr b="1" sz="2000"/>
            </a:lvl2pPr>
            <a:lvl3pPr indent="-228600" lvl="2" marL="1371600" algn="l">
              <a:lnSpc>
                <a:spcPct val="100000"/>
              </a:lnSpc>
              <a:spcBef>
                <a:spcPts val="360"/>
              </a:spcBef>
              <a:spcAft>
                <a:spcPts val="0"/>
              </a:spcAft>
              <a:buClr>
                <a:srgbClr val="7F7F7F"/>
              </a:buClr>
              <a:buSzPts val="1800"/>
              <a:buNone/>
              <a:defRPr b="1" sz="1800"/>
            </a:lvl3pPr>
            <a:lvl4pPr indent="-228600" lvl="3" marL="1828800" algn="l">
              <a:lnSpc>
                <a:spcPct val="100000"/>
              </a:lnSpc>
              <a:spcBef>
                <a:spcPts val="320"/>
              </a:spcBef>
              <a:spcAft>
                <a:spcPts val="0"/>
              </a:spcAft>
              <a:buClr>
                <a:srgbClr val="7F7F7F"/>
              </a:buClr>
              <a:buSzPts val="1600"/>
              <a:buNone/>
              <a:defRPr b="1" sz="1600"/>
            </a:lvl4pPr>
            <a:lvl5pPr indent="-228600" lvl="4" marL="2286000" algn="l">
              <a:lnSpc>
                <a:spcPct val="100000"/>
              </a:lnSpc>
              <a:spcBef>
                <a:spcPts val="320"/>
              </a:spcBef>
              <a:spcAft>
                <a:spcPts val="0"/>
              </a:spcAft>
              <a:buClr>
                <a:srgbClr val="7F7F7F"/>
              </a:buClr>
              <a:buSzPts val="1600"/>
              <a:buNone/>
              <a:defRPr b="1" sz="1600"/>
            </a:lvl5pPr>
            <a:lvl6pPr indent="-228600" lvl="5" marL="2743200" algn="l">
              <a:lnSpc>
                <a:spcPct val="100000"/>
              </a:lnSpc>
              <a:spcBef>
                <a:spcPts val="320"/>
              </a:spcBef>
              <a:spcAft>
                <a:spcPts val="0"/>
              </a:spcAft>
              <a:buClr>
                <a:srgbClr val="7F7F7F"/>
              </a:buClr>
              <a:buSzPts val="1600"/>
              <a:buNone/>
              <a:defRPr b="1" sz="1600"/>
            </a:lvl6pPr>
            <a:lvl7pPr indent="-228600" lvl="6" marL="3200400" algn="l">
              <a:lnSpc>
                <a:spcPct val="100000"/>
              </a:lnSpc>
              <a:spcBef>
                <a:spcPts val="320"/>
              </a:spcBef>
              <a:spcAft>
                <a:spcPts val="0"/>
              </a:spcAft>
              <a:buClr>
                <a:srgbClr val="7F7F7F"/>
              </a:buClr>
              <a:buSzPts val="1600"/>
              <a:buNone/>
              <a:defRPr b="1" sz="1600"/>
            </a:lvl7pPr>
            <a:lvl8pPr indent="-228600" lvl="7" marL="3657600" algn="l">
              <a:lnSpc>
                <a:spcPct val="100000"/>
              </a:lnSpc>
              <a:spcBef>
                <a:spcPts val="320"/>
              </a:spcBef>
              <a:spcAft>
                <a:spcPts val="0"/>
              </a:spcAft>
              <a:buClr>
                <a:srgbClr val="7F7F7F"/>
              </a:buClr>
              <a:buSzPts val="1600"/>
              <a:buNone/>
              <a:defRPr b="1" sz="1600"/>
            </a:lvl8pPr>
            <a:lvl9pPr indent="-228600" lvl="8" marL="4114800" algn="l">
              <a:lnSpc>
                <a:spcPct val="100000"/>
              </a:lnSpc>
              <a:spcBef>
                <a:spcPts val="320"/>
              </a:spcBef>
              <a:spcAft>
                <a:spcPts val="0"/>
              </a:spcAft>
              <a:buClr>
                <a:srgbClr val="7F7F7F"/>
              </a:buClr>
              <a:buSzPts val="1600"/>
              <a:buNone/>
              <a:defRPr b="1" sz="1600"/>
            </a:lvl9pPr>
          </a:lstStyle>
          <a:p/>
        </p:txBody>
      </p:sp>
      <p:sp>
        <p:nvSpPr>
          <p:cNvPr id="126" name="Google Shape;126;gf5298a18dc_0_1742"/>
          <p:cNvSpPr txBox="1"/>
          <p:nvPr>
            <p:ph idx="2" type="body"/>
          </p:nvPr>
        </p:nvSpPr>
        <p:spPr>
          <a:xfrm>
            <a:off x="4648200" y="1600200"/>
            <a:ext cx="4041900" cy="60960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Clr>
                <a:srgbClr val="7F7F7F"/>
              </a:buClr>
              <a:buSzPts val="2400"/>
              <a:buNone/>
              <a:defRPr b="0" sz="2400"/>
            </a:lvl1pPr>
            <a:lvl2pPr indent="-228600" lvl="1" marL="914400" algn="l">
              <a:lnSpc>
                <a:spcPct val="100000"/>
              </a:lnSpc>
              <a:spcBef>
                <a:spcPts val="400"/>
              </a:spcBef>
              <a:spcAft>
                <a:spcPts val="0"/>
              </a:spcAft>
              <a:buClr>
                <a:srgbClr val="7F7F7F"/>
              </a:buClr>
              <a:buSzPts val="2000"/>
              <a:buNone/>
              <a:defRPr b="1" sz="2000"/>
            </a:lvl2pPr>
            <a:lvl3pPr indent="-228600" lvl="2" marL="1371600" algn="l">
              <a:lnSpc>
                <a:spcPct val="100000"/>
              </a:lnSpc>
              <a:spcBef>
                <a:spcPts val="360"/>
              </a:spcBef>
              <a:spcAft>
                <a:spcPts val="0"/>
              </a:spcAft>
              <a:buClr>
                <a:srgbClr val="7F7F7F"/>
              </a:buClr>
              <a:buSzPts val="1800"/>
              <a:buNone/>
              <a:defRPr b="1" sz="1800"/>
            </a:lvl3pPr>
            <a:lvl4pPr indent="-228600" lvl="3" marL="1828800" algn="l">
              <a:lnSpc>
                <a:spcPct val="100000"/>
              </a:lnSpc>
              <a:spcBef>
                <a:spcPts val="320"/>
              </a:spcBef>
              <a:spcAft>
                <a:spcPts val="0"/>
              </a:spcAft>
              <a:buClr>
                <a:srgbClr val="7F7F7F"/>
              </a:buClr>
              <a:buSzPts val="1600"/>
              <a:buNone/>
              <a:defRPr b="1" sz="1600"/>
            </a:lvl4pPr>
            <a:lvl5pPr indent="-228600" lvl="4" marL="2286000" algn="l">
              <a:lnSpc>
                <a:spcPct val="100000"/>
              </a:lnSpc>
              <a:spcBef>
                <a:spcPts val="320"/>
              </a:spcBef>
              <a:spcAft>
                <a:spcPts val="0"/>
              </a:spcAft>
              <a:buClr>
                <a:srgbClr val="7F7F7F"/>
              </a:buClr>
              <a:buSzPts val="1600"/>
              <a:buNone/>
              <a:defRPr b="1" sz="1600"/>
            </a:lvl5pPr>
            <a:lvl6pPr indent="-228600" lvl="5" marL="2743200" algn="l">
              <a:lnSpc>
                <a:spcPct val="100000"/>
              </a:lnSpc>
              <a:spcBef>
                <a:spcPts val="320"/>
              </a:spcBef>
              <a:spcAft>
                <a:spcPts val="0"/>
              </a:spcAft>
              <a:buClr>
                <a:srgbClr val="7F7F7F"/>
              </a:buClr>
              <a:buSzPts val="1600"/>
              <a:buNone/>
              <a:defRPr b="1" sz="1600"/>
            </a:lvl6pPr>
            <a:lvl7pPr indent="-228600" lvl="6" marL="3200400" algn="l">
              <a:lnSpc>
                <a:spcPct val="100000"/>
              </a:lnSpc>
              <a:spcBef>
                <a:spcPts val="320"/>
              </a:spcBef>
              <a:spcAft>
                <a:spcPts val="0"/>
              </a:spcAft>
              <a:buClr>
                <a:srgbClr val="7F7F7F"/>
              </a:buClr>
              <a:buSzPts val="1600"/>
              <a:buNone/>
              <a:defRPr b="1" sz="1600"/>
            </a:lvl7pPr>
            <a:lvl8pPr indent="-228600" lvl="7" marL="3657600" algn="l">
              <a:lnSpc>
                <a:spcPct val="100000"/>
              </a:lnSpc>
              <a:spcBef>
                <a:spcPts val="320"/>
              </a:spcBef>
              <a:spcAft>
                <a:spcPts val="0"/>
              </a:spcAft>
              <a:buClr>
                <a:srgbClr val="7F7F7F"/>
              </a:buClr>
              <a:buSzPts val="1600"/>
              <a:buNone/>
              <a:defRPr b="1" sz="1600"/>
            </a:lvl8pPr>
            <a:lvl9pPr indent="-228600" lvl="8" marL="4114800" algn="l">
              <a:lnSpc>
                <a:spcPct val="100000"/>
              </a:lnSpc>
              <a:spcBef>
                <a:spcPts val="320"/>
              </a:spcBef>
              <a:spcAft>
                <a:spcPts val="0"/>
              </a:spcAft>
              <a:buClr>
                <a:srgbClr val="7F7F7F"/>
              </a:buClr>
              <a:buSzPts val="1600"/>
              <a:buNone/>
              <a:defRPr b="1" sz="1600"/>
            </a:lvl9pPr>
          </a:lstStyle>
          <a:p/>
        </p:txBody>
      </p:sp>
      <p:sp>
        <p:nvSpPr>
          <p:cNvPr id="127" name="Google Shape;127;gf5298a18dc_0_1742"/>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f5298a18dc_0_1742"/>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f5298a18dc_0_1742"/>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30" name="Google Shape;130;gf5298a18dc_0_1742"/>
          <p:cNvSpPr txBox="1"/>
          <p:nvPr>
            <p:ph idx="3" type="body"/>
          </p:nvPr>
        </p:nvSpPr>
        <p:spPr>
          <a:xfrm>
            <a:off x="457200" y="2212848"/>
            <a:ext cx="4041600" cy="3913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
        <p:nvSpPr>
          <p:cNvPr id="131" name="Google Shape;131;gf5298a18dc_0_1742"/>
          <p:cNvSpPr txBox="1"/>
          <p:nvPr>
            <p:ph idx="4" type="body"/>
          </p:nvPr>
        </p:nvSpPr>
        <p:spPr>
          <a:xfrm>
            <a:off x="4672584" y="2212848"/>
            <a:ext cx="4041600" cy="3913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gf5298a18dc_0_175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f5298a18dc_0_1751"/>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f5298a18dc_0_1751"/>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f5298a18dc_0_1751"/>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gf5298a18dc_0_1756"/>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f5298a18dc_0_1756"/>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f5298a18dc_0_1756"/>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1" name="Shape 141"/>
        <p:cNvGrpSpPr/>
        <p:nvPr/>
      </p:nvGrpSpPr>
      <p:grpSpPr>
        <a:xfrm>
          <a:off x="0" y="0"/>
          <a:ext cx="0" cy="0"/>
          <a:chOff x="0" y="0"/>
          <a:chExt cx="0" cy="0"/>
        </a:xfrm>
      </p:grpSpPr>
      <p:sp>
        <p:nvSpPr>
          <p:cNvPr id="142" name="Google Shape;142;gf5298a18dc_0_1760"/>
          <p:cNvSpPr txBox="1"/>
          <p:nvPr>
            <p:ph type="title"/>
          </p:nvPr>
        </p:nvSpPr>
        <p:spPr>
          <a:xfrm>
            <a:off x="5907087" y="266700"/>
            <a:ext cx="3008400" cy="20955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800"/>
              <a:buFont typeface="Palatino Linotype"/>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f5298a18dc_0_1760"/>
          <p:cNvSpPr txBox="1"/>
          <p:nvPr>
            <p:ph idx="1" type="body"/>
          </p:nvPr>
        </p:nvSpPr>
        <p:spPr>
          <a:xfrm>
            <a:off x="719137" y="273050"/>
            <a:ext cx="49959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7F7F7F"/>
              </a:buClr>
              <a:buSzPts val="3200"/>
              <a:buChar char="•"/>
              <a:defRPr sz="3200"/>
            </a:lvl1pPr>
            <a:lvl2pPr indent="-406400" lvl="1" marL="914400" algn="l">
              <a:lnSpc>
                <a:spcPct val="100000"/>
              </a:lnSpc>
              <a:spcBef>
                <a:spcPts val="560"/>
              </a:spcBef>
              <a:spcAft>
                <a:spcPts val="0"/>
              </a:spcAft>
              <a:buClr>
                <a:srgbClr val="7F7F7F"/>
              </a:buClr>
              <a:buSzPts val="2800"/>
              <a:buChar char="o"/>
              <a:defRPr sz="2800"/>
            </a:lvl2pPr>
            <a:lvl3pPr indent="-381000" lvl="2" marL="1371600" algn="l">
              <a:lnSpc>
                <a:spcPct val="100000"/>
              </a:lnSpc>
              <a:spcBef>
                <a:spcPts val="480"/>
              </a:spcBef>
              <a:spcAft>
                <a:spcPts val="0"/>
              </a:spcAft>
              <a:buClr>
                <a:srgbClr val="7F7F7F"/>
              </a:buClr>
              <a:buSzPts val="2400"/>
              <a:buChar char="•"/>
              <a:defRPr sz="2400"/>
            </a:lvl3pPr>
            <a:lvl4pPr indent="-355600" lvl="3" marL="1828800" algn="l">
              <a:lnSpc>
                <a:spcPct val="100000"/>
              </a:lnSpc>
              <a:spcBef>
                <a:spcPts val="400"/>
              </a:spcBef>
              <a:spcAft>
                <a:spcPts val="0"/>
              </a:spcAft>
              <a:buClr>
                <a:srgbClr val="7F7F7F"/>
              </a:buClr>
              <a:buSzPts val="2000"/>
              <a:buChar char="o"/>
              <a:defRPr sz="2000"/>
            </a:lvl4pPr>
            <a:lvl5pPr indent="-355600" lvl="4" marL="2286000" algn="l">
              <a:lnSpc>
                <a:spcPct val="100000"/>
              </a:lnSpc>
              <a:spcBef>
                <a:spcPts val="400"/>
              </a:spcBef>
              <a:spcAft>
                <a:spcPts val="0"/>
              </a:spcAft>
              <a:buClr>
                <a:srgbClr val="7F7F7F"/>
              </a:buClr>
              <a:buSzPts val="2000"/>
              <a:buChar char="•"/>
              <a:defRPr sz="2000"/>
            </a:lvl5pPr>
            <a:lvl6pPr indent="-355600" lvl="5" marL="2743200" algn="l">
              <a:lnSpc>
                <a:spcPct val="100000"/>
              </a:lnSpc>
              <a:spcBef>
                <a:spcPts val="400"/>
              </a:spcBef>
              <a:spcAft>
                <a:spcPts val="0"/>
              </a:spcAft>
              <a:buClr>
                <a:srgbClr val="7F7F7F"/>
              </a:buClr>
              <a:buSzPts val="2000"/>
              <a:buChar char="o"/>
              <a:defRPr sz="2000"/>
            </a:lvl6pPr>
            <a:lvl7pPr indent="-355600" lvl="6" marL="3200400" algn="l">
              <a:lnSpc>
                <a:spcPct val="100000"/>
              </a:lnSpc>
              <a:spcBef>
                <a:spcPts val="400"/>
              </a:spcBef>
              <a:spcAft>
                <a:spcPts val="0"/>
              </a:spcAft>
              <a:buClr>
                <a:srgbClr val="7F7F7F"/>
              </a:buClr>
              <a:buSzPts val="2000"/>
              <a:buChar char="•"/>
              <a:defRPr sz="2000"/>
            </a:lvl7pPr>
            <a:lvl8pPr indent="-355600" lvl="7" marL="3657600" algn="l">
              <a:lnSpc>
                <a:spcPct val="100000"/>
              </a:lnSpc>
              <a:spcBef>
                <a:spcPts val="400"/>
              </a:spcBef>
              <a:spcAft>
                <a:spcPts val="0"/>
              </a:spcAft>
              <a:buClr>
                <a:srgbClr val="7F7F7F"/>
              </a:buClr>
              <a:buSzPts val="2000"/>
              <a:buChar char="o"/>
              <a:defRPr sz="2000"/>
            </a:lvl8pPr>
            <a:lvl9pPr indent="-355600" lvl="8" marL="4114800" algn="l">
              <a:lnSpc>
                <a:spcPct val="100000"/>
              </a:lnSpc>
              <a:spcBef>
                <a:spcPts val="400"/>
              </a:spcBef>
              <a:spcAft>
                <a:spcPts val="0"/>
              </a:spcAft>
              <a:buClr>
                <a:srgbClr val="7F7F7F"/>
              </a:buClr>
              <a:buSzPts val="2000"/>
              <a:buChar char="•"/>
              <a:defRPr sz="2000"/>
            </a:lvl9pPr>
          </a:lstStyle>
          <a:p/>
        </p:txBody>
      </p:sp>
      <p:sp>
        <p:nvSpPr>
          <p:cNvPr id="144" name="Google Shape;144;gf5298a18dc_0_1760"/>
          <p:cNvSpPr txBox="1"/>
          <p:nvPr>
            <p:ph idx="2" type="body"/>
          </p:nvPr>
        </p:nvSpPr>
        <p:spPr>
          <a:xfrm>
            <a:off x="5907087" y="2438400"/>
            <a:ext cx="3008400" cy="3687900"/>
          </a:xfrm>
          <a:prstGeom prst="rect">
            <a:avLst/>
          </a:prstGeom>
          <a:noFill/>
          <a:ln>
            <a:noFill/>
          </a:ln>
        </p:spPr>
        <p:txBody>
          <a:bodyPr anchorCtr="0" anchor="t" bIns="45700" lIns="91425" spcFirstLastPara="1" rIns="91425" wrap="square" tIns="45700">
            <a:normAutofit/>
          </a:bodyPr>
          <a:lstStyle>
            <a:lvl1pPr indent="-228600" lvl="0" marL="457200" algn="ctr">
              <a:lnSpc>
                <a:spcPct val="125000"/>
              </a:lnSpc>
              <a:spcBef>
                <a:spcPts val="320"/>
              </a:spcBef>
              <a:spcAft>
                <a:spcPts val="0"/>
              </a:spcAft>
              <a:buClr>
                <a:srgbClr val="7F7F7F"/>
              </a:buClr>
              <a:buSzPts val="1600"/>
              <a:buNone/>
              <a:defRPr sz="1600"/>
            </a:lvl1pPr>
            <a:lvl2pPr indent="-228600" lvl="1" marL="914400" algn="l">
              <a:lnSpc>
                <a:spcPct val="100000"/>
              </a:lnSpc>
              <a:spcBef>
                <a:spcPts val="240"/>
              </a:spcBef>
              <a:spcAft>
                <a:spcPts val="0"/>
              </a:spcAft>
              <a:buClr>
                <a:srgbClr val="7F7F7F"/>
              </a:buClr>
              <a:buSzPts val="1200"/>
              <a:buNone/>
              <a:defRPr sz="1200"/>
            </a:lvl2pPr>
            <a:lvl3pPr indent="-228600" lvl="2" marL="1371600" algn="l">
              <a:lnSpc>
                <a:spcPct val="100000"/>
              </a:lnSpc>
              <a:spcBef>
                <a:spcPts val="200"/>
              </a:spcBef>
              <a:spcAft>
                <a:spcPts val="0"/>
              </a:spcAft>
              <a:buClr>
                <a:srgbClr val="7F7F7F"/>
              </a:buClr>
              <a:buSzPts val="1000"/>
              <a:buNone/>
              <a:defRPr sz="1000"/>
            </a:lvl3pPr>
            <a:lvl4pPr indent="-228600" lvl="3" marL="1828800" algn="l">
              <a:lnSpc>
                <a:spcPct val="100000"/>
              </a:lnSpc>
              <a:spcBef>
                <a:spcPts val="180"/>
              </a:spcBef>
              <a:spcAft>
                <a:spcPts val="0"/>
              </a:spcAft>
              <a:buClr>
                <a:srgbClr val="7F7F7F"/>
              </a:buClr>
              <a:buSzPts val="900"/>
              <a:buNone/>
              <a:defRPr sz="900"/>
            </a:lvl4pPr>
            <a:lvl5pPr indent="-228600" lvl="4" marL="2286000" algn="l">
              <a:lnSpc>
                <a:spcPct val="100000"/>
              </a:lnSpc>
              <a:spcBef>
                <a:spcPts val="180"/>
              </a:spcBef>
              <a:spcAft>
                <a:spcPts val="0"/>
              </a:spcAft>
              <a:buClr>
                <a:srgbClr val="7F7F7F"/>
              </a:buClr>
              <a:buSzPts val="900"/>
              <a:buNone/>
              <a:defRPr sz="900"/>
            </a:lvl5pPr>
            <a:lvl6pPr indent="-228600" lvl="5" marL="2743200" algn="l">
              <a:lnSpc>
                <a:spcPct val="100000"/>
              </a:lnSpc>
              <a:spcBef>
                <a:spcPts val="180"/>
              </a:spcBef>
              <a:spcAft>
                <a:spcPts val="0"/>
              </a:spcAft>
              <a:buClr>
                <a:srgbClr val="7F7F7F"/>
              </a:buClr>
              <a:buSzPts val="900"/>
              <a:buNone/>
              <a:defRPr sz="900"/>
            </a:lvl6pPr>
            <a:lvl7pPr indent="-228600" lvl="6" marL="3200400" algn="l">
              <a:lnSpc>
                <a:spcPct val="100000"/>
              </a:lnSpc>
              <a:spcBef>
                <a:spcPts val="180"/>
              </a:spcBef>
              <a:spcAft>
                <a:spcPts val="0"/>
              </a:spcAft>
              <a:buClr>
                <a:srgbClr val="7F7F7F"/>
              </a:buClr>
              <a:buSzPts val="900"/>
              <a:buNone/>
              <a:defRPr sz="900"/>
            </a:lvl7pPr>
            <a:lvl8pPr indent="-228600" lvl="7" marL="3657600" algn="l">
              <a:lnSpc>
                <a:spcPct val="100000"/>
              </a:lnSpc>
              <a:spcBef>
                <a:spcPts val="180"/>
              </a:spcBef>
              <a:spcAft>
                <a:spcPts val="0"/>
              </a:spcAft>
              <a:buClr>
                <a:srgbClr val="7F7F7F"/>
              </a:buClr>
              <a:buSzPts val="900"/>
              <a:buNone/>
              <a:defRPr sz="900"/>
            </a:lvl8pPr>
            <a:lvl9pPr indent="-228600" lvl="8" marL="4114800" algn="l">
              <a:lnSpc>
                <a:spcPct val="100000"/>
              </a:lnSpc>
              <a:spcBef>
                <a:spcPts val="180"/>
              </a:spcBef>
              <a:spcAft>
                <a:spcPts val="0"/>
              </a:spcAft>
              <a:buClr>
                <a:srgbClr val="7F7F7F"/>
              </a:buClr>
              <a:buSzPts val="900"/>
              <a:buNone/>
              <a:defRPr sz="900"/>
            </a:lvl9pPr>
          </a:lstStyle>
          <a:p/>
        </p:txBody>
      </p:sp>
      <p:sp>
        <p:nvSpPr>
          <p:cNvPr id="145" name="Google Shape;145;gf5298a18dc_0_176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f5298a18dc_0_176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f5298a18dc_0_176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24" name="Google Shape;24;p1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gf5298a18dc_0_1767"/>
          <p:cNvSpPr txBox="1"/>
          <p:nvPr>
            <p:ph type="title"/>
          </p:nvPr>
        </p:nvSpPr>
        <p:spPr>
          <a:xfrm>
            <a:off x="1679576" y="228600"/>
            <a:ext cx="5711700" cy="895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800"/>
              <a:buFont typeface="Palatino Linotype"/>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f5298a18dc_0_1767"/>
          <p:cNvSpPr/>
          <p:nvPr>
            <p:ph idx="2" type="pic"/>
          </p:nvPr>
        </p:nvSpPr>
        <p:spPr>
          <a:xfrm>
            <a:off x="1508126" y="1143000"/>
            <a:ext cx="6054600" cy="4541100"/>
          </a:xfrm>
          <a:prstGeom prst="rect">
            <a:avLst/>
          </a:prstGeom>
          <a:noFill/>
          <a:ln cap="flat" cmpd="sng" w="76200">
            <a:solidFill>
              <a:schemeClr val="lt1"/>
            </a:solidFill>
            <a:prstDash val="solid"/>
            <a:round/>
            <a:headEnd len="sm" w="sm" type="none"/>
            <a:tailEnd len="sm" w="sm" type="none"/>
          </a:ln>
          <a:effectLst>
            <a:outerShdw blurRad="88900" rotWithShape="0" algn="ctr" dir="5400000" dist="50800">
              <a:srgbClr val="000000">
                <a:alpha val="23137"/>
              </a:srgbClr>
            </a:outerShdw>
          </a:effectLst>
        </p:spPr>
      </p:sp>
      <p:sp>
        <p:nvSpPr>
          <p:cNvPr id="151" name="Google Shape;151;gf5298a18dc_0_1767"/>
          <p:cNvSpPr txBox="1"/>
          <p:nvPr>
            <p:ph idx="1" type="body"/>
          </p:nvPr>
        </p:nvSpPr>
        <p:spPr>
          <a:xfrm>
            <a:off x="1679576" y="5810250"/>
            <a:ext cx="5711700" cy="5334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Clr>
                <a:srgbClr val="7F7F7F"/>
              </a:buClr>
              <a:buSzPts val="1600"/>
              <a:buNone/>
              <a:defRPr sz="1600"/>
            </a:lvl1pPr>
            <a:lvl2pPr indent="-228600" lvl="1" marL="914400" algn="l">
              <a:lnSpc>
                <a:spcPct val="100000"/>
              </a:lnSpc>
              <a:spcBef>
                <a:spcPts val="240"/>
              </a:spcBef>
              <a:spcAft>
                <a:spcPts val="0"/>
              </a:spcAft>
              <a:buClr>
                <a:srgbClr val="7F7F7F"/>
              </a:buClr>
              <a:buSzPts val="1200"/>
              <a:buNone/>
              <a:defRPr sz="1200"/>
            </a:lvl2pPr>
            <a:lvl3pPr indent="-228600" lvl="2" marL="1371600" algn="l">
              <a:lnSpc>
                <a:spcPct val="100000"/>
              </a:lnSpc>
              <a:spcBef>
                <a:spcPts val="200"/>
              </a:spcBef>
              <a:spcAft>
                <a:spcPts val="0"/>
              </a:spcAft>
              <a:buClr>
                <a:srgbClr val="7F7F7F"/>
              </a:buClr>
              <a:buSzPts val="1000"/>
              <a:buNone/>
              <a:defRPr sz="1000"/>
            </a:lvl3pPr>
            <a:lvl4pPr indent="-228600" lvl="3" marL="1828800" algn="l">
              <a:lnSpc>
                <a:spcPct val="100000"/>
              </a:lnSpc>
              <a:spcBef>
                <a:spcPts val="180"/>
              </a:spcBef>
              <a:spcAft>
                <a:spcPts val="0"/>
              </a:spcAft>
              <a:buClr>
                <a:srgbClr val="7F7F7F"/>
              </a:buClr>
              <a:buSzPts val="900"/>
              <a:buNone/>
              <a:defRPr sz="900"/>
            </a:lvl4pPr>
            <a:lvl5pPr indent="-228600" lvl="4" marL="2286000" algn="l">
              <a:lnSpc>
                <a:spcPct val="100000"/>
              </a:lnSpc>
              <a:spcBef>
                <a:spcPts val="180"/>
              </a:spcBef>
              <a:spcAft>
                <a:spcPts val="0"/>
              </a:spcAft>
              <a:buClr>
                <a:srgbClr val="7F7F7F"/>
              </a:buClr>
              <a:buSzPts val="900"/>
              <a:buNone/>
              <a:defRPr sz="900"/>
            </a:lvl5pPr>
            <a:lvl6pPr indent="-228600" lvl="5" marL="2743200" algn="l">
              <a:lnSpc>
                <a:spcPct val="100000"/>
              </a:lnSpc>
              <a:spcBef>
                <a:spcPts val="180"/>
              </a:spcBef>
              <a:spcAft>
                <a:spcPts val="0"/>
              </a:spcAft>
              <a:buClr>
                <a:srgbClr val="7F7F7F"/>
              </a:buClr>
              <a:buSzPts val="900"/>
              <a:buNone/>
              <a:defRPr sz="900"/>
            </a:lvl6pPr>
            <a:lvl7pPr indent="-228600" lvl="6" marL="3200400" algn="l">
              <a:lnSpc>
                <a:spcPct val="100000"/>
              </a:lnSpc>
              <a:spcBef>
                <a:spcPts val="180"/>
              </a:spcBef>
              <a:spcAft>
                <a:spcPts val="0"/>
              </a:spcAft>
              <a:buClr>
                <a:srgbClr val="7F7F7F"/>
              </a:buClr>
              <a:buSzPts val="900"/>
              <a:buNone/>
              <a:defRPr sz="900"/>
            </a:lvl7pPr>
            <a:lvl8pPr indent="-228600" lvl="7" marL="3657600" algn="l">
              <a:lnSpc>
                <a:spcPct val="100000"/>
              </a:lnSpc>
              <a:spcBef>
                <a:spcPts val="180"/>
              </a:spcBef>
              <a:spcAft>
                <a:spcPts val="0"/>
              </a:spcAft>
              <a:buClr>
                <a:srgbClr val="7F7F7F"/>
              </a:buClr>
              <a:buSzPts val="900"/>
              <a:buNone/>
              <a:defRPr sz="900"/>
            </a:lvl8pPr>
            <a:lvl9pPr indent="-228600" lvl="8" marL="4114800" algn="l">
              <a:lnSpc>
                <a:spcPct val="100000"/>
              </a:lnSpc>
              <a:spcBef>
                <a:spcPts val="180"/>
              </a:spcBef>
              <a:spcAft>
                <a:spcPts val="0"/>
              </a:spcAft>
              <a:buClr>
                <a:srgbClr val="7F7F7F"/>
              </a:buClr>
              <a:buSzPts val="900"/>
              <a:buNone/>
              <a:defRPr sz="900"/>
            </a:lvl9pPr>
          </a:lstStyle>
          <a:p/>
        </p:txBody>
      </p:sp>
      <p:sp>
        <p:nvSpPr>
          <p:cNvPr id="152" name="Google Shape;152;gf5298a18dc_0_1767"/>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f5298a18dc_0_1767"/>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gf5298a18dc_0_1767"/>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gf5298a18dc_0_177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f5298a18dc_0_1774"/>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
        <p:nvSpPr>
          <p:cNvPr id="158" name="Google Shape;158;gf5298a18dc_0_1774"/>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f5298a18dc_0_1774"/>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f5298a18dc_0_1774"/>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 name="Shape 161"/>
        <p:cNvGrpSpPr/>
        <p:nvPr/>
      </p:nvGrpSpPr>
      <p:grpSpPr>
        <a:xfrm>
          <a:off x="0" y="0"/>
          <a:ext cx="0" cy="0"/>
          <a:chOff x="0" y="0"/>
          <a:chExt cx="0" cy="0"/>
        </a:xfrm>
      </p:grpSpPr>
      <p:sp>
        <p:nvSpPr>
          <p:cNvPr id="162" name="Google Shape;162;gf5298a18dc_0_1780"/>
          <p:cNvSpPr txBox="1"/>
          <p:nvPr>
            <p:ph type="title"/>
          </p:nvPr>
        </p:nvSpPr>
        <p:spPr>
          <a:xfrm rot="5400000">
            <a:off x="4732350" y="2171688"/>
            <a:ext cx="5851500" cy="20574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f5298a18dc_0_1780"/>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
        <p:nvSpPr>
          <p:cNvPr id="164" name="Google Shape;164;gf5298a18dc_0_178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f5298a18dc_0_178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f5298a18dc_0_178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11"/>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0" name="Google Shape;30;p11"/>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1" name="Google Shape;31;p11"/>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2" name="Google Shape;32;p11"/>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3" name="Google Shape;33;p1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cxnSp>
        <p:nvCxnSpPr>
          <p:cNvPr id="36" name="Google Shape;36;p11"/>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4"/>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0" name="Google Shape;40;p14"/>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1" name="Google Shape;41;p1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cxnSp>
        <p:nvCxnSpPr>
          <p:cNvPr id="45" name="Google Shape;45;p13"/>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46" name="Google Shape;46;p13"/>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00"/>
              </a:spcBef>
              <a:spcAft>
                <a:spcPts val="0"/>
              </a:spcAft>
              <a:buSzPts val="1400"/>
              <a:buNone/>
              <a:defRPr sz="2000">
                <a:solidFill>
                  <a:srgbClr val="DCD0B0"/>
                </a:solidFill>
              </a:defRPr>
            </a:lvl1pPr>
            <a:lvl2pPr indent="-228600" lvl="1" marL="914400" algn="l">
              <a:lnSpc>
                <a:spcPct val="100000"/>
              </a:lnSpc>
              <a:spcBef>
                <a:spcPts val="360"/>
              </a:spcBef>
              <a:spcAft>
                <a:spcPts val="0"/>
              </a:spcAft>
              <a:buSzPts val="1260"/>
              <a:buNone/>
              <a:defRPr sz="1800">
                <a:solidFill>
                  <a:schemeClr val="lt1"/>
                </a:solidFill>
              </a:defRPr>
            </a:lvl2pPr>
            <a:lvl3pPr indent="-228600" lvl="2" marL="1371600" algn="l">
              <a:lnSpc>
                <a:spcPct val="100000"/>
              </a:lnSpc>
              <a:spcBef>
                <a:spcPts val="320"/>
              </a:spcBef>
              <a:spcAft>
                <a:spcPts val="0"/>
              </a:spcAft>
              <a:buSzPts val="1120"/>
              <a:buNone/>
              <a:defRPr sz="1600">
                <a:solidFill>
                  <a:schemeClr val="lt1"/>
                </a:solidFill>
              </a:defRPr>
            </a:lvl3pPr>
            <a:lvl4pPr indent="-228600" lvl="3" marL="1828800" algn="l">
              <a:lnSpc>
                <a:spcPct val="100000"/>
              </a:lnSpc>
              <a:spcBef>
                <a:spcPts val="280"/>
              </a:spcBef>
              <a:spcAft>
                <a:spcPts val="0"/>
              </a:spcAft>
              <a:buSzPts val="980"/>
              <a:buNone/>
              <a:defRPr sz="1400">
                <a:solidFill>
                  <a:schemeClr val="lt1"/>
                </a:solidFill>
              </a:defRPr>
            </a:lvl4pPr>
            <a:lvl5pPr indent="-228600" lvl="4" marL="2286000" algn="l">
              <a:lnSpc>
                <a:spcPct val="100000"/>
              </a:lnSpc>
              <a:spcBef>
                <a:spcPts val="280"/>
              </a:spcBef>
              <a:spcAft>
                <a:spcPts val="0"/>
              </a:spcAft>
              <a:buSzPts val="840"/>
              <a:buNone/>
              <a:defRPr sz="1400">
                <a:solidFill>
                  <a:schemeClr val="lt1"/>
                </a:solidFill>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7" name="Google Shape;47;p1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13"/>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lt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5"/>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cxnSp>
        <p:nvCxnSpPr>
          <p:cNvPr id="61" name="Google Shape;61;p17"/>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2" name="Google Shape;62;p17"/>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540"/>
              <a:buNone/>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4" name="Google Shape;64;p17"/>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40"/>
              </a:spcBef>
              <a:spcAft>
                <a:spcPts val="0"/>
              </a:spcAft>
              <a:buSzPts val="2240"/>
              <a:buChar char="?"/>
              <a:defRPr sz="3200"/>
            </a:lvl1pPr>
            <a:lvl2pPr indent="-353060" lvl="1" marL="914400" algn="l">
              <a:lnSpc>
                <a:spcPct val="100000"/>
              </a:lnSpc>
              <a:spcBef>
                <a:spcPts val="560"/>
              </a:spcBef>
              <a:spcAft>
                <a:spcPts val="0"/>
              </a:spcAft>
              <a:buSzPts val="1960"/>
              <a:buChar char="?"/>
              <a:defRPr sz="2800"/>
            </a:lvl2pPr>
            <a:lvl3pPr indent="-335280" lvl="2" marL="1371600" algn="l">
              <a:lnSpc>
                <a:spcPct val="100000"/>
              </a:lnSpc>
              <a:spcBef>
                <a:spcPts val="480"/>
              </a:spcBef>
              <a:spcAft>
                <a:spcPts val="0"/>
              </a:spcAft>
              <a:buSzPts val="1680"/>
              <a:buChar char="?"/>
              <a:defRPr sz="2400"/>
            </a:lvl3pPr>
            <a:lvl4pPr indent="-317500" lvl="3" marL="1828800" algn="l">
              <a:lnSpc>
                <a:spcPct val="100000"/>
              </a:lnSpc>
              <a:spcBef>
                <a:spcPts val="400"/>
              </a:spcBef>
              <a:spcAft>
                <a:spcPts val="0"/>
              </a:spcAft>
              <a:buSzPts val="1400"/>
              <a:buChar char="?"/>
              <a:defRPr sz="2000"/>
            </a:lvl4pPr>
            <a:lvl5pPr indent="-304800" lvl="4" marL="2286000" algn="l">
              <a:lnSpc>
                <a:spcPct val="100000"/>
              </a:lnSpc>
              <a:spcBef>
                <a:spcPts val="400"/>
              </a:spcBef>
              <a:spcAft>
                <a:spcPts val="0"/>
              </a:spcAft>
              <a:buSzPts val="1200"/>
              <a:buChar char="?"/>
              <a:defRPr sz="20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5" name="Google Shape;65;p1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8"/>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70" name="Google Shape;70;p1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8"/>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lnSpc>
                <a:spcPct val="100000"/>
              </a:lnSpc>
              <a:spcBef>
                <a:spcPts val="280"/>
              </a:spcBef>
              <a:spcAft>
                <a:spcPts val="0"/>
              </a:spcAft>
              <a:buSzPts val="980"/>
              <a:buNone/>
              <a:defRPr sz="1400"/>
            </a:lvl1pPr>
            <a:lvl2pPr indent="-281940" lvl="1" marL="914400" algn="l">
              <a:lnSpc>
                <a:spcPct val="100000"/>
              </a:lnSpc>
              <a:spcBef>
                <a:spcPts val="240"/>
              </a:spcBef>
              <a:spcAft>
                <a:spcPts val="0"/>
              </a:spcAft>
              <a:buSzPts val="840"/>
              <a:buChar char="?"/>
              <a:defRPr sz="1200"/>
            </a:lvl2pPr>
            <a:lvl3pPr indent="-273050" lvl="2" marL="1371600" algn="l">
              <a:lnSpc>
                <a:spcPct val="100000"/>
              </a:lnSpc>
              <a:spcBef>
                <a:spcPts val="200"/>
              </a:spcBef>
              <a:spcAft>
                <a:spcPts val="0"/>
              </a:spcAft>
              <a:buSzPts val="700"/>
              <a:buChar char="?"/>
              <a:defRPr sz="1000"/>
            </a:lvl3pPr>
            <a:lvl4pPr indent="-268605" lvl="3" marL="1828800" algn="l">
              <a:lnSpc>
                <a:spcPct val="100000"/>
              </a:lnSpc>
              <a:spcBef>
                <a:spcPts val="180"/>
              </a:spcBef>
              <a:spcAft>
                <a:spcPts val="0"/>
              </a:spcAft>
              <a:buSzPts val="630"/>
              <a:buChar char="?"/>
              <a:defRPr sz="900"/>
            </a:lvl4pPr>
            <a:lvl5pPr indent="-262889" lvl="4" marL="2286000" algn="l">
              <a:lnSpc>
                <a:spcPct val="100000"/>
              </a:lnSpc>
              <a:spcBef>
                <a:spcPts val="180"/>
              </a:spcBef>
              <a:spcAft>
                <a:spcPts val="0"/>
              </a:spcAft>
              <a:buSzPts val="540"/>
              <a:buChar char="?"/>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cxnSp>
        <p:nvCxnSpPr>
          <p:cNvPr id="6" name="Google Shape;6;p9"/>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7" name="Google Shape;7;p9"/>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lnSpc>
                <a:spcPct val="100000"/>
              </a:lnSpc>
              <a:spcBef>
                <a:spcPts val="640"/>
              </a:spcBef>
              <a:spcAft>
                <a:spcPts val="0"/>
              </a:spcAft>
              <a:buClr>
                <a:schemeClr val="accent1"/>
              </a:buClr>
              <a:buSzPts val="2240"/>
              <a:buFont typeface="Noto San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lnSpc>
                <a:spcPct val="100000"/>
              </a:lnSpc>
              <a:spcBef>
                <a:spcPts val="560"/>
              </a:spcBef>
              <a:spcAft>
                <a:spcPts val="0"/>
              </a:spcAft>
              <a:buClr>
                <a:schemeClr val="accent1"/>
              </a:buClr>
              <a:buSzPts val="1960"/>
              <a:buFont typeface="Noto San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lnSpc>
                <a:spcPct val="100000"/>
              </a:lnSpc>
              <a:spcBef>
                <a:spcPts val="480"/>
              </a:spcBef>
              <a:spcAft>
                <a:spcPts val="0"/>
              </a:spcAft>
              <a:buClr>
                <a:schemeClr val="accent1"/>
              </a:buClr>
              <a:buSzPts val="1680"/>
              <a:buFont typeface="Noto San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lnSpc>
                <a:spcPct val="100000"/>
              </a:lnSpc>
              <a:spcBef>
                <a:spcPts val="400"/>
              </a:spcBef>
              <a:spcAft>
                <a:spcPts val="0"/>
              </a:spcAft>
              <a:buClr>
                <a:schemeClr val="accent1"/>
              </a:buClr>
              <a:buSzPts val="1400"/>
              <a:buFont typeface="Noto San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lnSpc>
                <a:spcPct val="100000"/>
              </a:lnSpc>
              <a:spcBef>
                <a:spcPts val="360"/>
              </a:spcBef>
              <a:spcAft>
                <a:spcPts val="0"/>
              </a:spcAft>
              <a:buClr>
                <a:schemeClr val="accent1"/>
              </a:buClr>
              <a:buSzPts val="1080"/>
              <a:buFont typeface="Noto San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lnSpc>
                <a:spcPct val="100000"/>
              </a:lnSpc>
              <a:spcBef>
                <a:spcPts val="360"/>
              </a:spcBef>
              <a:spcAft>
                <a:spcPts val="0"/>
              </a:spcAft>
              <a:buClr>
                <a:schemeClr val="accent1"/>
              </a:buClr>
              <a:buSzPts val="1080"/>
              <a:buFont typeface="Noto San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lnSpc>
                <a:spcPct val="100000"/>
              </a:lnSpc>
              <a:spcBef>
                <a:spcPts val="320"/>
              </a:spcBef>
              <a:spcAft>
                <a:spcPts val="0"/>
              </a:spcAft>
              <a:buClr>
                <a:schemeClr val="accent1"/>
              </a:buClr>
              <a:buSzPts val="960"/>
              <a:buFont typeface="Noto San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lnSpc>
                <a:spcPct val="100000"/>
              </a:lnSpc>
              <a:spcBef>
                <a:spcPts val="320"/>
              </a:spcBef>
              <a:spcAft>
                <a:spcPts val="0"/>
              </a:spcAft>
              <a:buClr>
                <a:schemeClr val="accent1"/>
              </a:buClr>
              <a:buSzPts val="960"/>
              <a:buFont typeface="Noto San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lnSpc>
                <a:spcPct val="100000"/>
              </a:lnSpc>
              <a:spcBef>
                <a:spcPts val="280"/>
              </a:spcBef>
              <a:spcAft>
                <a:spcPts val="0"/>
              </a:spcAft>
              <a:buClr>
                <a:schemeClr val="accent1"/>
              </a:buClr>
              <a:buSzPts val="840"/>
              <a:buFont typeface="Noto San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9"/>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 name="Google Shape;12;p9"/>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3" name="Google Shape;13;p9"/>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87" name="Shape 87"/>
        <p:cNvGrpSpPr/>
        <p:nvPr/>
      </p:nvGrpSpPr>
      <p:grpSpPr>
        <a:xfrm>
          <a:off x="0" y="0"/>
          <a:ext cx="0" cy="0"/>
          <a:chOff x="0" y="0"/>
          <a:chExt cx="0" cy="0"/>
        </a:xfrm>
      </p:grpSpPr>
      <p:sp>
        <p:nvSpPr>
          <p:cNvPr id="88" name="Google Shape;88;gf5298a18dc_0_170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marR="0" rtl="0" algn="ctr">
              <a:lnSpc>
                <a:spcPct val="107407"/>
              </a:lnSpc>
              <a:spcBef>
                <a:spcPts val="0"/>
              </a:spcBef>
              <a:spcAft>
                <a:spcPts val="0"/>
              </a:spcAft>
              <a:buClr>
                <a:schemeClr val="dk2"/>
              </a:buClr>
              <a:buSzPts val="5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gf5298a18dc_0_170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90" name="Google Shape;90;gf5298a18dc_0_1706"/>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59595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91" name="Google Shape;91;gf5298a18dc_0_1706"/>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92" name="Google Shape;92;gf5298a18dc_0_1706"/>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93" name="Google Shape;93;gf5298a18dc_0_1706"/>
          <p:cNvSpPr/>
          <p:nvPr/>
        </p:nvSpPr>
        <p:spPr>
          <a:xfrm>
            <a:off x="8457760" y="6499384"/>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94" name="Google Shape;94;gf5298a18dc_0_1706"/>
          <p:cNvSpPr/>
          <p:nvPr/>
        </p:nvSpPr>
        <p:spPr>
          <a:xfrm>
            <a:off x="569119" y="6499384"/>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type="ctrTitle"/>
          </p:nvPr>
        </p:nvSpPr>
        <p:spPr>
          <a:xfrm>
            <a:off x="381000" y="4853411"/>
            <a:ext cx="8458200" cy="1222375"/>
          </a:xfrm>
          <a:prstGeom prst="rect">
            <a:avLst/>
          </a:prstGeom>
          <a:noFill/>
          <a:ln cap="flat" cmpd="sng" w="9525">
            <a:solidFill>
              <a:srgbClr val="4A86E8"/>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3200"/>
              <a:buFont typeface="Libre Franklin"/>
              <a:buNone/>
            </a:pPr>
            <a:r>
              <a:rPr b="1" lang="en-US" sz="3200">
                <a:latin typeface="Libre Franklin"/>
                <a:ea typeface="Libre Franklin"/>
                <a:cs typeface="Libre Franklin"/>
                <a:sym typeface="Libre Franklin"/>
              </a:rPr>
              <a:t>                                          </a:t>
            </a:r>
            <a:r>
              <a:rPr b="1" lang="en-US" sz="3200">
                <a:solidFill>
                  <a:srgbClr val="4A86E8"/>
                </a:solidFill>
                <a:latin typeface="Libre Franklin"/>
                <a:ea typeface="Libre Franklin"/>
                <a:cs typeface="Libre Franklin"/>
                <a:sym typeface="Libre Franklin"/>
              </a:rPr>
              <a:t>Sebastián L Videla</a:t>
            </a:r>
            <a:endParaRPr b="1" sz="3200">
              <a:solidFill>
                <a:srgbClr val="4A86E8"/>
              </a:solidFill>
              <a:latin typeface="Libre Franklin"/>
              <a:ea typeface="Libre Franklin"/>
              <a:cs typeface="Libre Franklin"/>
              <a:sym typeface="Libre Franklin"/>
            </a:endParaRPr>
          </a:p>
          <a:p>
            <a:pPr indent="457200" lvl="0" marL="1371600" rtl="0" algn="l">
              <a:lnSpc>
                <a:spcPct val="100000"/>
              </a:lnSpc>
              <a:spcBef>
                <a:spcPts val="0"/>
              </a:spcBef>
              <a:spcAft>
                <a:spcPts val="0"/>
              </a:spcAft>
              <a:buClr>
                <a:schemeClr val="dk2"/>
              </a:buClr>
              <a:buSzPts val="3200"/>
              <a:buFont typeface="Libre Franklin"/>
              <a:buNone/>
            </a:pPr>
            <a:r>
              <a:rPr b="1" lang="en-US" sz="3200">
                <a:solidFill>
                  <a:srgbClr val="4A86E8"/>
                </a:solidFill>
                <a:latin typeface="Libre Franklin"/>
                <a:ea typeface="Libre Franklin"/>
                <a:cs typeface="Libre Franklin"/>
                <a:sym typeface="Libre Franklin"/>
              </a:rPr>
              <a:t>Asociación Argentina de Fiscales</a:t>
            </a:r>
            <a:endParaRPr b="1" sz="3200">
              <a:solidFill>
                <a:srgbClr val="4A86E8"/>
              </a:solidFill>
              <a:latin typeface="Libre Franklin"/>
              <a:ea typeface="Libre Franklin"/>
              <a:cs typeface="Libre Franklin"/>
              <a:sym typeface="Libre Franklin"/>
            </a:endParaRPr>
          </a:p>
        </p:txBody>
      </p:sp>
      <p:sp>
        <p:nvSpPr>
          <p:cNvPr id="172" name="Google Shape;172;p1"/>
          <p:cNvSpPr txBox="1"/>
          <p:nvPr>
            <p:ph idx="1" type="subTitle"/>
          </p:nvPr>
        </p:nvSpPr>
        <p:spPr>
          <a:xfrm>
            <a:off x="381000" y="548650"/>
            <a:ext cx="8458200" cy="3852300"/>
          </a:xfrm>
          <a:prstGeom prst="rect">
            <a:avLst/>
          </a:prstGeom>
          <a:noFill/>
          <a:ln>
            <a:noFill/>
          </a:ln>
        </p:spPr>
        <p:txBody>
          <a:bodyPr anchorCtr="0" anchor="b" bIns="45700" lIns="91425" spcFirstLastPara="1" rIns="91425" wrap="square" tIns="45700">
            <a:normAutofit lnSpcReduction="10000"/>
          </a:bodyPr>
          <a:lstStyle/>
          <a:p>
            <a:pPr indent="0" lvl="0" marL="0" rtl="0" algn="ctr">
              <a:spcBef>
                <a:spcPts val="480"/>
              </a:spcBef>
              <a:spcAft>
                <a:spcPts val="0"/>
              </a:spcAft>
              <a:buClr>
                <a:schemeClr val="dk1"/>
              </a:buClr>
              <a:buSzPts val="1100"/>
              <a:buFont typeface="Arial"/>
              <a:buNone/>
            </a:pPr>
            <a:r>
              <a:rPr b="1" lang="en-US" sz="5007">
                <a:solidFill>
                  <a:srgbClr val="4A86E8"/>
                </a:solidFill>
              </a:rPr>
              <a:t>“</a:t>
            </a:r>
            <a:r>
              <a:rPr b="1" lang="en-US" sz="5007">
                <a:solidFill>
                  <a:srgbClr val="4A86E8"/>
                </a:solidFill>
              </a:rPr>
              <a:t> JUICIO POR JURADOS PARA MINISTERIOS PÚBLICOS FISCALES “</a:t>
            </a:r>
            <a:endParaRPr b="1" sz="5007">
              <a:solidFill>
                <a:srgbClr val="4A86E8"/>
              </a:solidFill>
            </a:endParaRPr>
          </a:p>
          <a:p>
            <a:pPr indent="0" lvl="0" marL="0" rtl="0" algn="ctr">
              <a:spcBef>
                <a:spcPts val="480"/>
              </a:spcBef>
              <a:spcAft>
                <a:spcPts val="0"/>
              </a:spcAft>
              <a:buClr>
                <a:schemeClr val="dk1"/>
              </a:buClr>
              <a:buSzPts val="1100"/>
              <a:buFont typeface="Arial"/>
              <a:buNone/>
            </a:pPr>
            <a:r>
              <a:rPr b="1" lang="en-US" sz="5007">
                <a:solidFill>
                  <a:srgbClr val="4A86E8"/>
                </a:solidFill>
              </a:rPr>
              <a:t>-EDICIÓN PATAGONIA-</a:t>
            </a:r>
            <a:endParaRPr b="1" sz="5007">
              <a:solidFill>
                <a:srgbClr val="4A86E8"/>
              </a:solidFill>
            </a:endParaRPr>
          </a:p>
          <a:p>
            <a:pPr indent="0" lvl="0" marL="0" rtl="0" algn="ctr">
              <a:lnSpc>
                <a:spcPct val="100000"/>
              </a:lnSpc>
              <a:spcBef>
                <a:spcPts val="480"/>
              </a:spcBef>
              <a:spcAft>
                <a:spcPts val="0"/>
              </a:spcAft>
              <a:buClr>
                <a:schemeClr val="dk1"/>
              </a:buClr>
              <a:buSzPts val="1100"/>
              <a:buFont typeface="Arial"/>
              <a:buNone/>
            </a:pPr>
            <a:r>
              <a:t/>
            </a:r>
            <a:endParaRPr b="1" sz="5007"/>
          </a:p>
        </p:txBody>
      </p:sp>
      <p:sp>
        <p:nvSpPr>
          <p:cNvPr id="173" name="Google Shape;173;p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Thursday, March 11, 2021</a:t>
            </a:r>
            <a:endParaRPr/>
          </a:p>
        </p:txBody>
      </p:sp>
      <p:sp>
        <p:nvSpPr>
          <p:cNvPr id="174" name="Google Shape;174;p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t/>
            </a:r>
            <a:endParaRPr/>
          </a:p>
        </p:txBody>
      </p:sp>
      <p:sp>
        <p:nvSpPr>
          <p:cNvPr id="175" name="Google Shape;175;p1"/>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45" name="Shape 245"/>
        <p:cNvGrpSpPr/>
        <p:nvPr/>
      </p:nvGrpSpPr>
      <p:grpSpPr>
        <a:xfrm>
          <a:off x="0" y="0"/>
          <a:ext cx="0" cy="0"/>
          <a:chOff x="0" y="0"/>
          <a:chExt cx="0" cy="0"/>
        </a:xfrm>
      </p:grpSpPr>
      <p:sp>
        <p:nvSpPr>
          <p:cNvPr id="246" name="Google Shape;246;g12fbdb472b3_0_55"/>
          <p:cNvSpPr txBox="1"/>
          <p:nvPr>
            <p:ph type="title"/>
          </p:nvPr>
        </p:nvSpPr>
        <p:spPr>
          <a:xfrm>
            <a:off x="457200" y="98675"/>
            <a:ext cx="8229600" cy="15492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Palatino Linotype"/>
              <a:buNone/>
            </a:pPr>
            <a:r>
              <a:rPr lang="en-US" sz="4800">
                <a:solidFill>
                  <a:srgbClr val="4A86E8"/>
                </a:solidFill>
              </a:rPr>
              <a:t>¿Que no puede faltar en el formulario?</a:t>
            </a:r>
            <a:endParaRPr sz="4800">
              <a:solidFill>
                <a:srgbClr val="4A86E8"/>
              </a:solidFill>
            </a:endParaRPr>
          </a:p>
        </p:txBody>
      </p:sp>
      <p:sp>
        <p:nvSpPr>
          <p:cNvPr id="247" name="Google Shape;247;g12fbdb472b3_0_55"/>
          <p:cNvSpPr txBox="1"/>
          <p:nvPr>
            <p:ph idx="1" type="body"/>
          </p:nvPr>
        </p:nvSpPr>
        <p:spPr>
          <a:xfrm>
            <a:off x="457200" y="1687375"/>
            <a:ext cx="8229600" cy="4835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Estructura básica de información, de lo más fácil a lo más complejo, que fluya.</a:t>
            </a:r>
            <a:endParaRPr>
              <a:solidFill>
                <a:srgbClr val="4A86E8"/>
              </a:solidFill>
            </a:endParaRPr>
          </a:p>
          <a:p>
            <a:pPr indent="-165100" lvl="0" marL="342900" rtl="0" algn="l">
              <a:lnSpc>
                <a:spcPct val="100000"/>
              </a:lnSpc>
              <a:spcBef>
                <a:spcPts val="560"/>
              </a:spcBef>
              <a:spcAft>
                <a:spcPts val="0"/>
              </a:spcAft>
              <a:buClr>
                <a:srgbClr val="7F7F7F"/>
              </a:buClr>
              <a:buSzPts val="2800"/>
              <a:buNone/>
            </a:pPr>
            <a:r>
              <a:t/>
            </a:r>
            <a:endParaRPr b="1" i="1" sz="2800">
              <a:solidFill>
                <a:srgbClr val="4A86E8"/>
              </a:solidFill>
              <a:latin typeface="Palatino Linotype"/>
              <a:ea typeface="Palatino Linotype"/>
              <a:cs typeface="Palatino Linotype"/>
              <a:sym typeface="Palatino Linotype"/>
            </a:endParaRPr>
          </a:p>
          <a:p>
            <a:pPr indent="-342900" lvl="0" marL="342900" rtl="0" algn="l">
              <a:lnSpc>
                <a:spcPct val="100000"/>
              </a:lnSpc>
              <a:spcBef>
                <a:spcPts val="56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Preguntas abiertas en cuanto a opiniones</a:t>
            </a:r>
            <a:endParaRPr>
              <a:solidFill>
                <a:srgbClr val="4A86E8"/>
              </a:solidFill>
            </a:endParaRPr>
          </a:p>
          <a:p>
            <a:pPr indent="-165100" lvl="0" marL="342900" rtl="0" algn="l">
              <a:lnSpc>
                <a:spcPct val="100000"/>
              </a:lnSpc>
              <a:spcBef>
                <a:spcPts val="560"/>
              </a:spcBef>
              <a:spcAft>
                <a:spcPts val="0"/>
              </a:spcAft>
              <a:buClr>
                <a:srgbClr val="7F7F7F"/>
              </a:buClr>
              <a:buSzPts val="2800"/>
              <a:buNone/>
            </a:pPr>
            <a:r>
              <a:t/>
            </a:r>
            <a:endParaRPr b="1" i="1" sz="2800">
              <a:solidFill>
                <a:srgbClr val="4A86E8"/>
              </a:solidFill>
              <a:latin typeface="Palatino Linotype"/>
              <a:ea typeface="Palatino Linotype"/>
              <a:cs typeface="Palatino Linotype"/>
              <a:sym typeface="Palatino Linotype"/>
            </a:endParaRPr>
          </a:p>
          <a:p>
            <a:pPr indent="-342900" lvl="0" marL="342900" rtl="0" algn="l">
              <a:lnSpc>
                <a:spcPct val="100000"/>
              </a:lnSpc>
              <a:spcBef>
                <a:spcPts val="56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Bloque específico para el tipo de delito, víctima o prueba.</a:t>
            </a:r>
            <a:endParaRPr b="1" i="1" sz="2800">
              <a:solidFill>
                <a:srgbClr val="4A86E8"/>
              </a:solidFill>
              <a:latin typeface="Palatino Linotype"/>
              <a:ea typeface="Palatino Linotype"/>
              <a:cs typeface="Palatino Linotype"/>
              <a:sym typeface="Palatino Linotype"/>
            </a:endParaRPr>
          </a:p>
          <a:p>
            <a:pPr indent="-342900" lvl="0" marL="342900" rtl="0" algn="l">
              <a:lnSpc>
                <a:spcPct val="100000"/>
              </a:lnSpc>
              <a:spcBef>
                <a:spcPts val="560"/>
              </a:spcBef>
              <a:spcAft>
                <a:spcPts val="0"/>
              </a:spcAft>
              <a:buClr>
                <a:srgbClr val="4A86E8"/>
              </a:buClr>
              <a:buSzPts val="2800"/>
              <a:buFont typeface="Palatino Linotype"/>
              <a:buChar char="•"/>
            </a:pPr>
            <a:r>
              <a:rPr b="1" i="1" lang="en-US" sz="2800">
                <a:solidFill>
                  <a:srgbClr val="4A86E8"/>
                </a:solidFill>
                <a:latin typeface="Palatino Linotype"/>
                <a:ea typeface="Palatino Linotype"/>
                <a:cs typeface="Palatino Linotype"/>
                <a:sym typeface="Palatino Linotype"/>
              </a:rPr>
              <a:t>Información sobre la administración de justicia participación como jurado, y cumplimiento de las instrucciones del juez!!!!!!!!!!!!!!!!!</a:t>
            </a:r>
            <a:endParaRPr b="1" i="1" sz="2800">
              <a:solidFill>
                <a:srgbClr val="4A86E8"/>
              </a:solidFill>
              <a:latin typeface="Palatino Linotype"/>
              <a:ea typeface="Palatino Linotype"/>
              <a:cs typeface="Palatino Linotype"/>
              <a:sym typeface="Palatino Linotype"/>
            </a:endParaRPr>
          </a:p>
        </p:txBody>
      </p:sp>
      <p:sp>
        <p:nvSpPr>
          <p:cNvPr id="248" name="Google Shape;248;g12fbdb472b3_0_55"/>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49" name="Google Shape;249;g12fbdb472b3_0_55"/>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12fbdb472b3_0_55"/>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54" name="Shape 254"/>
        <p:cNvGrpSpPr/>
        <p:nvPr/>
      </p:nvGrpSpPr>
      <p:grpSpPr>
        <a:xfrm>
          <a:off x="0" y="0"/>
          <a:ext cx="0" cy="0"/>
          <a:chOff x="0" y="0"/>
          <a:chExt cx="0" cy="0"/>
        </a:xfrm>
      </p:grpSpPr>
      <p:sp>
        <p:nvSpPr>
          <p:cNvPr id="255" name="Google Shape;255;g1a95914cf35_0_8"/>
          <p:cNvSpPr txBox="1"/>
          <p:nvPr>
            <p:ph type="title"/>
          </p:nvPr>
        </p:nvSpPr>
        <p:spPr>
          <a:xfrm>
            <a:off x="457200" y="98675"/>
            <a:ext cx="8229600" cy="11250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Palatino Linotype"/>
              <a:buNone/>
            </a:pPr>
            <a:r>
              <a:rPr lang="en-US" sz="3600">
                <a:solidFill>
                  <a:srgbClr val="4A86E8"/>
                </a:solidFill>
              </a:rPr>
              <a:t>Uso de la información de los formularios</a:t>
            </a:r>
            <a:endParaRPr sz="3600">
              <a:solidFill>
                <a:srgbClr val="4A86E8"/>
              </a:solidFill>
            </a:endParaRPr>
          </a:p>
        </p:txBody>
      </p:sp>
      <p:sp>
        <p:nvSpPr>
          <p:cNvPr id="256" name="Google Shape;256;g1a95914cf35_0_8"/>
          <p:cNvSpPr txBox="1"/>
          <p:nvPr>
            <p:ph idx="1" type="body"/>
          </p:nvPr>
        </p:nvSpPr>
        <p:spPr>
          <a:xfrm>
            <a:off x="457200" y="1282800"/>
            <a:ext cx="8229600" cy="5239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Es una primera aproximación al perfil del jurado, pero nunca definitiva, un punto de partida para empezar a hablar, muchas preguntas no se interpretan correctamente y las respuestas puede no ser el sentir de la persona.-</a:t>
            </a:r>
            <a:endParaRPr b="1" i="1" sz="2800">
              <a:solidFill>
                <a:srgbClr val="4A86E8"/>
              </a:solidFill>
              <a:latin typeface="Palatino Linotype"/>
              <a:ea typeface="Palatino Linotype"/>
              <a:cs typeface="Palatino Linotype"/>
              <a:sym typeface="Palatino Linotype"/>
            </a:endParaRPr>
          </a:p>
          <a:p>
            <a:pPr indent="0" lvl="0" marL="457200" rtl="0" algn="just">
              <a:lnSpc>
                <a:spcPct val="100000"/>
              </a:lnSpc>
              <a:spcBef>
                <a:spcPts val="0"/>
              </a:spcBef>
              <a:spcAft>
                <a:spcPts val="0"/>
              </a:spcAft>
              <a:buNone/>
            </a:pPr>
            <a:r>
              <a:t/>
            </a:r>
            <a:endParaRPr b="1" i="1" sz="2800">
              <a:solidFill>
                <a:srgbClr val="4A86E8"/>
              </a:solidFill>
              <a:latin typeface="Palatino Linotype"/>
              <a:ea typeface="Palatino Linotype"/>
              <a:cs typeface="Palatino Linotype"/>
              <a:sym typeface="Palatino Linotype"/>
            </a:endParaRPr>
          </a:p>
          <a:p>
            <a:pPr indent="-342900" lvl="0" marL="342900" rtl="0" algn="just">
              <a:lnSpc>
                <a:spcPct val="100000"/>
              </a:lnSpc>
              <a:spcBef>
                <a:spcPts val="56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Puntear previamente las preguntas claves, perfilando la  posibilidad de educar al jurado.-</a:t>
            </a:r>
            <a:endParaRPr>
              <a:solidFill>
                <a:srgbClr val="4A86E8"/>
              </a:solidFill>
            </a:endParaRPr>
          </a:p>
          <a:p>
            <a:pPr indent="0" lvl="0" marL="457200" rtl="0" algn="just">
              <a:lnSpc>
                <a:spcPct val="100000"/>
              </a:lnSpc>
              <a:spcBef>
                <a:spcPts val="560"/>
              </a:spcBef>
              <a:spcAft>
                <a:spcPts val="0"/>
              </a:spcAft>
              <a:buNone/>
            </a:pPr>
            <a:r>
              <a:t/>
            </a:r>
            <a:endParaRPr b="1" i="1" sz="2800">
              <a:latin typeface="Palatino Linotype"/>
              <a:ea typeface="Palatino Linotype"/>
              <a:cs typeface="Palatino Linotype"/>
              <a:sym typeface="Palatino Linotype"/>
            </a:endParaRPr>
          </a:p>
        </p:txBody>
      </p:sp>
      <p:sp>
        <p:nvSpPr>
          <p:cNvPr id="257" name="Google Shape;257;g1a95914cf35_0_8"/>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58" name="Google Shape;258;g1a95914cf35_0_8"/>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1a95914cf35_0_8"/>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63" name="Shape 263"/>
        <p:cNvGrpSpPr/>
        <p:nvPr/>
      </p:nvGrpSpPr>
      <p:grpSpPr>
        <a:xfrm>
          <a:off x="0" y="0"/>
          <a:ext cx="0" cy="0"/>
          <a:chOff x="0" y="0"/>
          <a:chExt cx="0" cy="0"/>
        </a:xfrm>
      </p:grpSpPr>
      <p:sp>
        <p:nvSpPr>
          <p:cNvPr id="264" name="Google Shape;264;g1a95914cf35_0_32"/>
          <p:cNvSpPr txBox="1"/>
          <p:nvPr>
            <p:ph type="title"/>
          </p:nvPr>
        </p:nvSpPr>
        <p:spPr>
          <a:xfrm>
            <a:off x="457200" y="108550"/>
            <a:ext cx="8229600" cy="24852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Palatino Linotype"/>
              <a:buNone/>
            </a:pPr>
            <a:r>
              <a:rPr lang="en-US" sz="4800"/>
              <a:t>Premisa…el juez no necesita nada del jurado, nosotros todo…</a:t>
            </a:r>
            <a:endParaRPr sz="4800"/>
          </a:p>
        </p:txBody>
      </p:sp>
      <p:sp>
        <p:nvSpPr>
          <p:cNvPr id="265" name="Google Shape;265;g1a95914cf35_0_32"/>
          <p:cNvSpPr txBox="1"/>
          <p:nvPr>
            <p:ph idx="1" type="body"/>
          </p:nvPr>
        </p:nvSpPr>
        <p:spPr>
          <a:xfrm>
            <a:off x="176350" y="2674125"/>
            <a:ext cx="8817300" cy="37920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Adelantar  al juez y fundamentar la forma de trabajo antes de la audiencia, mantenerse firmes en cuanto a los tiempos necesarios para la audiencia .</a:t>
            </a:r>
            <a:endParaRPr>
              <a:solidFill>
                <a:srgbClr val="4A86E8"/>
              </a:solidFill>
            </a:endParaRPr>
          </a:p>
          <a:p>
            <a:pPr indent="-342900" lvl="0" marL="342900" rtl="0" algn="just">
              <a:lnSpc>
                <a:spcPct val="100000"/>
              </a:lnSpc>
              <a:spcBef>
                <a:spcPts val="56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Revisar personalmente la redacción final del formulario, sobre todo si la defensa suma preguntas.</a:t>
            </a:r>
            <a:endParaRPr>
              <a:solidFill>
                <a:srgbClr val="4A86E8"/>
              </a:solidFill>
            </a:endParaRPr>
          </a:p>
          <a:p>
            <a:pPr indent="-342900" lvl="0" marL="342900" rtl="0" algn="just">
              <a:lnSpc>
                <a:spcPct val="100000"/>
              </a:lnSpc>
              <a:spcBef>
                <a:spcPts val="560"/>
              </a:spcBef>
              <a:spcAft>
                <a:spcPts val="0"/>
              </a:spcAft>
              <a:buClr>
                <a:srgbClr val="4A86E8"/>
              </a:buClr>
              <a:buSzPts val="2800"/>
              <a:buChar char="•"/>
            </a:pPr>
            <a:r>
              <a:rPr b="1" i="1" lang="en-US" sz="2800">
                <a:solidFill>
                  <a:srgbClr val="4A86E8"/>
                </a:solidFill>
                <a:latin typeface="Palatino Linotype"/>
                <a:ea typeface="Palatino Linotype"/>
                <a:cs typeface="Palatino Linotype"/>
                <a:sym typeface="Palatino Linotype"/>
              </a:rPr>
              <a:t>LLevar impresos los formularios propios de chequeo para trabajar en número suficiente.</a:t>
            </a:r>
            <a:endParaRPr b="1" i="1" sz="2800">
              <a:solidFill>
                <a:srgbClr val="4A86E8"/>
              </a:solidFill>
              <a:latin typeface="Palatino Linotype"/>
              <a:ea typeface="Palatino Linotype"/>
              <a:cs typeface="Palatino Linotype"/>
              <a:sym typeface="Palatino Linotype"/>
            </a:endParaRPr>
          </a:p>
          <a:p>
            <a:pPr indent="0" lvl="0" marL="457200" rtl="0" algn="just">
              <a:lnSpc>
                <a:spcPct val="100000"/>
              </a:lnSpc>
              <a:spcBef>
                <a:spcPts val="560"/>
              </a:spcBef>
              <a:spcAft>
                <a:spcPts val="0"/>
              </a:spcAft>
              <a:buSzPts val="1800"/>
              <a:buNone/>
            </a:pPr>
            <a:r>
              <a:t/>
            </a:r>
            <a:endParaRPr b="1" i="1" sz="2800">
              <a:latin typeface="Palatino Linotype"/>
              <a:ea typeface="Palatino Linotype"/>
              <a:cs typeface="Palatino Linotype"/>
              <a:sym typeface="Palatino Linotype"/>
            </a:endParaRPr>
          </a:p>
          <a:p>
            <a:pPr indent="-342900" lvl="0" marL="342900" rtl="0" algn="just">
              <a:lnSpc>
                <a:spcPct val="100000"/>
              </a:lnSpc>
              <a:spcBef>
                <a:spcPts val="560"/>
              </a:spcBef>
              <a:spcAft>
                <a:spcPts val="0"/>
              </a:spcAft>
              <a:buSzPts val="2800"/>
              <a:buFont typeface="Palatino Linotype"/>
              <a:buChar char="•"/>
            </a:pPr>
            <a:r>
              <a:t/>
            </a:r>
            <a:endParaRPr b="1" i="1" sz="2800">
              <a:latin typeface="Palatino Linotype"/>
              <a:ea typeface="Palatino Linotype"/>
              <a:cs typeface="Palatino Linotype"/>
              <a:sym typeface="Palatino Linotype"/>
            </a:endParaRPr>
          </a:p>
        </p:txBody>
      </p:sp>
      <p:sp>
        <p:nvSpPr>
          <p:cNvPr id="266" name="Google Shape;266;g1a95914cf35_0_32"/>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67" name="Google Shape;267;g1a95914cf35_0_32"/>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1a95914cf35_0_32"/>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151c54724c_0_6"/>
          <p:cNvSpPr txBox="1"/>
          <p:nvPr>
            <p:ph type="title"/>
          </p:nvPr>
        </p:nvSpPr>
        <p:spPr>
          <a:xfrm>
            <a:off x="304800" y="215525"/>
            <a:ext cx="8686800" cy="88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 </a:t>
            </a:r>
            <a:r>
              <a:rPr lang="en-US">
                <a:solidFill>
                  <a:srgbClr val="4A86E8"/>
                </a:solidFill>
              </a:rPr>
              <a:t>ENFOQUE DE LA FISCALÍA</a:t>
            </a:r>
            <a:endParaRPr>
              <a:solidFill>
                <a:srgbClr val="4A86E8"/>
              </a:solidFill>
            </a:endParaRPr>
          </a:p>
        </p:txBody>
      </p:sp>
      <p:sp>
        <p:nvSpPr>
          <p:cNvPr id="274" name="Google Shape;274;g2151c54724c_0_6"/>
          <p:cNvSpPr txBox="1"/>
          <p:nvPr>
            <p:ph idx="1" type="body"/>
          </p:nvPr>
        </p:nvSpPr>
        <p:spPr>
          <a:xfrm>
            <a:off x="304800" y="1295400"/>
            <a:ext cx="8686800" cy="51171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00000"/>
              </a:lnSpc>
              <a:spcBef>
                <a:spcPts val="360"/>
              </a:spcBef>
              <a:spcAft>
                <a:spcPts val="0"/>
              </a:spcAft>
              <a:buSzPct val="42567"/>
              <a:buNone/>
            </a:pPr>
            <a:r>
              <a:rPr lang="en-US"/>
              <a:t> </a:t>
            </a:r>
            <a:r>
              <a:rPr lang="en-US">
                <a:solidFill>
                  <a:srgbClr val="4A86E8"/>
                </a:solidFill>
              </a:rPr>
              <a:t>Búsqueda de candidatos que puedan trabajan juntos en una </a:t>
            </a:r>
            <a:r>
              <a:rPr lang="en-US">
                <a:solidFill>
                  <a:srgbClr val="4A86E8"/>
                </a:solidFill>
              </a:rPr>
              <a:t>futura</a:t>
            </a:r>
            <a:r>
              <a:rPr lang="en-US">
                <a:solidFill>
                  <a:srgbClr val="4A86E8"/>
                </a:solidFill>
              </a:rPr>
              <a:t> deliberación según instrucciones finales.</a:t>
            </a:r>
            <a:endParaRPr>
              <a:solidFill>
                <a:srgbClr val="4A86E8"/>
              </a:solidFill>
            </a:endParaRPr>
          </a:p>
          <a:p>
            <a:pPr indent="0" lvl="0" marL="0" rtl="0" algn="just">
              <a:lnSpc>
                <a:spcPct val="100000"/>
              </a:lnSpc>
              <a:spcBef>
                <a:spcPts val="360"/>
              </a:spcBef>
              <a:spcAft>
                <a:spcPts val="0"/>
              </a:spcAft>
              <a:buSzPct val="42567"/>
              <a:buNone/>
            </a:pPr>
            <a:r>
              <a:t/>
            </a:r>
            <a:endParaRPr>
              <a:solidFill>
                <a:srgbClr val="4A86E8"/>
              </a:solidFill>
            </a:endParaRPr>
          </a:p>
          <a:p>
            <a:pPr indent="0" lvl="0" marL="0" rtl="0" algn="just">
              <a:lnSpc>
                <a:spcPct val="100000"/>
              </a:lnSpc>
              <a:spcBef>
                <a:spcPts val="360"/>
              </a:spcBef>
              <a:spcAft>
                <a:spcPts val="0"/>
              </a:spcAft>
              <a:buSzPct val="42567"/>
              <a:buNone/>
            </a:pPr>
            <a:r>
              <a:rPr lang="en-US">
                <a:solidFill>
                  <a:srgbClr val="4A86E8"/>
                </a:solidFill>
              </a:rPr>
              <a:t>Personas que sean capaces de votar por un veredicto de culpabilidad si la evidencia es suficiente.</a:t>
            </a:r>
            <a:endParaRPr>
              <a:solidFill>
                <a:srgbClr val="4A86E8"/>
              </a:solidFill>
            </a:endParaRPr>
          </a:p>
          <a:p>
            <a:pPr indent="0" lvl="0" marL="0" rtl="0" algn="just">
              <a:lnSpc>
                <a:spcPct val="100000"/>
              </a:lnSpc>
              <a:spcBef>
                <a:spcPts val="360"/>
              </a:spcBef>
              <a:spcAft>
                <a:spcPts val="0"/>
              </a:spcAft>
              <a:buSzPct val="42567"/>
              <a:buNone/>
            </a:pPr>
            <a:r>
              <a:t/>
            </a:r>
            <a:endParaRPr>
              <a:solidFill>
                <a:srgbClr val="4A86E8"/>
              </a:solidFill>
            </a:endParaRPr>
          </a:p>
          <a:p>
            <a:pPr indent="0" lvl="0" marL="0" rtl="0" algn="just">
              <a:lnSpc>
                <a:spcPct val="100000"/>
              </a:lnSpc>
              <a:spcBef>
                <a:spcPts val="360"/>
              </a:spcBef>
              <a:spcAft>
                <a:spcPts val="0"/>
              </a:spcAft>
              <a:buSzPct val="42567"/>
              <a:buNone/>
            </a:pPr>
            <a:r>
              <a:rPr lang="en-US">
                <a:solidFill>
                  <a:srgbClr val="4A86E8"/>
                </a:solidFill>
              </a:rPr>
              <a:t>Relevar la existencia de candidatos que tengan un sentido negativo hacia la justicia penal, la policía y la labor de los fiscales.</a:t>
            </a:r>
            <a:endParaRPr>
              <a:solidFill>
                <a:srgbClr val="4A86E8"/>
              </a:solidFill>
            </a:endParaRPr>
          </a:p>
          <a:p>
            <a:pPr indent="0" lvl="0" marL="0" rtl="0" algn="just">
              <a:lnSpc>
                <a:spcPct val="100000"/>
              </a:lnSpc>
              <a:spcBef>
                <a:spcPts val="360"/>
              </a:spcBef>
              <a:spcAft>
                <a:spcPts val="0"/>
              </a:spcAft>
              <a:buSzPct val="42567"/>
              <a:buNone/>
            </a:pPr>
            <a:r>
              <a:t/>
            </a:r>
            <a:endParaRPr>
              <a:solidFill>
                <a:srgbClr val="4A86E8"/>
              </a:solidFill>
            </a:endParaRPr>
          </a:p>
          <a:p>
            <a:pPr indent="0" lvl="0" marL="0" rtl="0" algn="just">
              <a:lnSpc>
                <a:spcPct val="100000"/>
              </a:lnSpc>
              <a:spcBef>
                <a:spcPts val="360"/>
              </a:spcBef>
              <a:spcAft>
                <a:spcPts val="0"/>
              </a:spcAft>
              <a:buSzPct val="42567"/>
              <a:buNone/>
            </a:pPr>
            <a:r>
              <a:rPr lang="en-US">
                <a:solidFill>
                  <a:srgbClr val="4A86E8"/>
                </a:solidFill>
              </a:rPr>
              <a:t>Relevar candidatos que no aceptaran mi caso, mi víctima, mi prueba o mi ley.</a:t>
            </a:r>
            <a:endParaRPr>
              <a:solidFill>
                <a:srgbClr val="4A86E8"/>
              </a:solidFill>
            </a:endParaRPr>
          </a:p>
        </p:txBody>
      </p:sp>
      <p:sp>
        <p:nvSpPr>
          <p:cNvPr id="275" name="Google Shape;275;g2151c54724c_0_6"/>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151c54724c_0_0"/>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solidFill>
                  <a:srgbClr val="4A86E8"/>
                </a:solidFill>
              </a:rPr>
              <a:t>EL ROL DEL JUEZ EN EL VOIR DIRE</a:t>
            </a:r>
            <a:endParaRPr>
              <a:solidFill>
                <a:srgbClr val="4A86E8"/>
              </a:solidFill>
            </a:endParaRPr>
          </a:p>
        </p:txBody>
      </p:sp>
      <p:sp>
        <p:nvSpPr>
          <p:cNvPr id="281" name="Google Shape;281;g2151c54724c_0_0"/>
          <p:cNvSpPr txBox="1"/>
          <p:nvPr>
            <p:ph idx="1" type="body"/>
          </p:nvPr>
        </p:nvSpPr>
        <p:spPr>
          <a:xfrm>
            <a:off x="304800" y="1295400"/>
            <a:ext cx="8686800" cy="51171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just">
              <a:lnSpc>
                <a:spcPct val="100000"/>
              </a:lnSpc>
              <a:spcBef>
                <a:spcPts val="360"/>
              </a:spcBef>
              <a:spcAft>
                <a:spcPts val="0"/>
              </a:spcAft>
              <a:buSzPct val="56250"/>
              <a:buNone/>
            </a:pPr>
            <a:r>
              <a:rPr lang="en-US">
                <a:solidFill>
                  <a:srgbClr val="4A86E8"/>
                </a:solidFill>
              </a:rPr>
              <a:t>El juez genera el clima de confianza, explicando la dinámica de la audiencia, adelantando la posibilidad de responder alguna pregunta en privado.</a:t>
            </a:r>
            <a:endParaRPr>
              <a:solidFill>
                <a:srgbClr val="4A86E8"/>
              </a:solidFill>
            </a:endParaRPr>
          </a:p>
          <a:p>
            <a:pPr indent="0" lvl="0" marL="0" rtl="0" algn="just">
              <a:lnSpc>
                <a:spcPct val="100000"/>
              </a:lnSpc>
              <a:spcBef>
                <a:spcPts val="360"/>
              </a:spcBef>
              <a:spcAft>
                <a:spcPts val="0"/>
              </a:spcAft>
              <a:buSzPct val="56250"/>
              <a:buNone/>
            </a:pPr>
            <a:r>
              <a:t/>
            </a:r>
            <a:endParaRPr>
              <a:solidFill>
                <a:srgbClr val="4A86E8"/>
              </a:solidFill>
            </a:endParaRPr>
          </a:p>
          <a:p>
            <a:pPr indent="0" lvl="0" marL="0" rtl="0" algn="just">
              <a:lnSpc>
                <a:spcPct val="100000"/>
              </a:lnSpc>
              <a:spcBef>
                <a:spcPts val="360"/>
              </a:spcBef>
              <a:spcAft>
                <a:spcPts val="0"/>
              </a:spcAft>
              <a:buSzPct val="56250"/>
              <a:buNone/>
            </a:pPr>
            <a:r>
              <a:rPr lang="en-US">
                <a:solidFill>
                  <a:srgbClr val="4A86E8"/>
                </a:solidFill>
              </a:rPr>
              <a:t>Interroga sobre la existencia de impedimentos religiosos o de otra índole que le impidan al candidato dar un veredicto.</a:t>
            </a:r>
            <a:endParaRPr>
              <a:solidFill>
                <a:srgbClr val="4A86E8"/>
              </a:solidFill>
            </a:endParaRPr>
          </a:p>
          <a:p>
            <a:pPr indent="0" lvl="0" marL="0" rtl="0" algn="just">
              <a:lnSpc>
                <a:spcPct val="100000"/>
              </a:lnSpc>
              <a:spcBef>
                <a:spcPts val="360"/>
              </a:spcBef>
              <a:spcAft>
                <a:spcPts val="0"/>
              </a:spcAft>
              <a:buSzPct val="56250"/>
              <a:buNone/>
            </a:pPr>
            <a:r>
              <a:t/>
            </a:r>
            <a:endParaRPr>
              <a:solidFill>
                <a:srgbClr val="4A86E8"/>
              </a:solidFill>
            </a:endParaRPr>
          </a:p>
          <a:p>
            <a:pPr indent="0" lvl="0" marL="0" rtl="0" algn="just">
              <a:lnSpc>
                <a:spcPct val="100000"/>
              </a:lnSpc>
              <a:spcBef>
                <a:spcPts val="360"/>
              </a:spcBef>
              <a:spcAft>
                <a:spcPts val="0"/>
              </a:spcAft>
              <a:buSzPct val="56250"/>
              <a:buNone/>
            </a:pPr>
            <a:r>
              <a:rPr lang="en-US">
                <a:solidFill>
                  <a:srgbClr val="4A86E8"/>
                </a:solidFill>
              </a:rPr>
              <a:t>Instruye sobre la prohibición de investigar el caso y la irrelevancia de la pena en expectativa a la hora de dar un veredicto.</a:t>
            </a:r>
            <a:endParaRPr>
              <a:solidFill>
                <a:srgbClr val="4A86E8"/>
              </a:solidFill>
            </a:endParaRPr>
          </a:p>
          <a:p>
            <a:pPr indent="0" lvl="0" marL="0" rtl="0" algn="just">
              <a:lnSpc>
                <a:spcPct val="100000"/>
              </a:lnSpc>
              <a:spcBef>
                <a:spcPts val="360"/>
              </a:spcBef>
              <a:spcAft>
                <a:spcPts val="0"/>
              </a:spcAft>
              <a:buSzPct val="56250"/>
              <a:buNone/>
            </a:pPr>
            <a:r>
              <a:t/>
            </a:r>
            <a:endParaRPr>
              <a:solidFill>
                <a:srgbClr val="4A86E8"/>
              </a:solidFill>
            </a:endParaRPr>
          </a:p>
          <a:p>
            <a:pPr indent="0" lvl="0" marL="0" rtl="0" algn="just">
              <a:lnSpc>
                <a:spcPct val="100000"/>
              </a:lnSpc>
              <a:spcBef>
                <a:spcPts val="360"/>
              </a:spcBef>
              <a:spcAft>
                <a:spcPts val="0"/>
              </a:spcAft>
              <a:buSzPct val="56250"/>
              <a:buNone/>
            </a:pPr>
            <a:r>
              <a:rPr lang="en-US">
                <a:solidFill>
                  <a:srgbClr val="4A86E8"/>
                </a:solidFill>
              </a:rPr>
              <a:t>En casos complejos las partes pueden delegar en el juez la formulación de preguntas sobre tópicos del caso, a propuestas de ellas, eg. casos de violencia de género o delitos contra la integridad sexual.</a:t>
            </a:r>
            <a:endParaRPr>
              <a:solidFill>
                <a:srgbClr val="4A86E8"/>
              </a:solidFill>
            </a:endParaRPr>
          </a:p>
        </p:txBody>
      </p:sp>
      <p:sp>
        <p:nvSpPr>
          <p:cNvPr id="282" name="Google Shape;282;g2151c54724c_0_0"/>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e9f790153a_0_14"/>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solidFill>
                  <a:srgbClr val="4A86E8"/>
                </a:solidFill>
              </a:rPr>
              <a:t>Descubriendo estereotipos</a:t>
            </a:r>
            <a:endParaRPr>
              <a:solidFill>
                <a:srgbClr val="4A86E8"/>
              </a:solidFill>
            </a:endParaRPr>
          </a:p>
        </p:txBody>
      </p:sp>
      <p:sp>
        <p:nvSpPr>
          <p:cNvPr id="288" name="Google Shape;288;g2e9f790153a_0_14"/>
          <p:cNvSpPr txBox="1"/>
          <p:nvPr>
            <p:ph idx="1" type="body"/>
          </p:nvPr>
        </p:nvSpPr>
        <p:spPr>
          <a:xfrm>
            <a:off x="304800" y="1295400"/>
            <a:ext cx="8686800" cy="5117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800"/>
              <a:buNone/>
            </a:pPr>
            <a:r>
              <a:rPr lang="en-US">
                <a:solidFill>
                  <a:srgbClr val="4A86E8"/>
                </a:solidFill>
              </a:rPr>
              <a:t> </a:t>
            </a:r>
            <a:endParaRPr>
              <a:solidFill>
                <a:srgbClr val="4A86E8"/>
              </a:solidFill>
            </a:endParaRPr>
          </a:p>
          <a:p>
            <a:pPr indent="-308610" lvl="0" marL="457200" rtl="0" algn="just">
              <a:lnSpc>
                <a:spcPct val="100000"/>
              </a:lnSpc>
              <a:spcBef>
                <a:spcPts val="360"/>
              </a:spcBef>
              <a:spcAft>
                <a:spcPts val="0"/>
              </a:spcAft>
              <a:buClr>
                <a:srgbClr val="4A86E8"/>
              </a:buClr>
              <a:buSzPts val="1260"/>
              <a:buAutoNum type="arabicPeriod"/>
            </a:pPr>
            <a:r>
              <a:rPr lang="en-US">
                <a:solidFill>
                  <a:srgbClr val="4A86E8"/>
                </a:solidFill>
              </a:rPr>
              <a:t>Preguntas puntuales para develar estereotipos y su alcance</a:t>
            </a:r>
            <a:endParaRPr>
              <a:solidFill>
                <a:srgbClr val="4A86E8"/>
              </a:solidFill>
            </a:endParaRPr>
          </a:p>
          <a:p>
            <a:pPr indent="0" lvl="0" marL="0" rtl="0" algn="just">
              <a:lnSpc>
                <a:spcPct val="100000"/>
              </a:lnSpc>
              <a:spcBef>
                <a:spcPts val="360"/>
              </a:spcBef>
              <a:spcAft>
                <a:spcPts val="0"/>
              </a:spcAft>
              <a:buNone/>
            </a:pPr>
            <a:r>
              <a:t/>
            </a:r>
            <a:endParaRPr>
              <a:solidFill>
                <a:srgbClr val="4A86E8"/>
              </a:solidFill>
            </a:endParaRPr>
          </a:p>
          <a:p>
            <a:pPr indent="0" lvl="0" marL="0" rtl="0" algn="just">
              <a:lnSpc>
                <a:spcPct val="100000"/>
              </a:lnSpc>
              <a:spcBef>
                <a:spcPts val="360"/>
              </a:spcBef>
              <a:spcAft>
                <a:spcPts val="0"/>
              </a:spcAft>
              <a:buNone/>
            </a:pPr>
            <a:r>
              <a:t/>
            </a:r>
            <a:endParaRPr>
              <a:solidFill>
                <a:srgbClr val="4A86E8"/>
              </a:solidFill>
            </a:endParaRPr>
          </a:p>
          <a:p>
            <a:pPr indent="-308610" lvl="0" marL="457200" rtl="0" algn="just">
              <a:lnSpc>
                <a:spcPct val="100000"/>
              </a:lnSpc>
              <a:spcBef>
                <a:spcPts val="360"/>
              </a:spcBef>
              <a:spcAft>
                <a:spcPts val="0"/>
              </a:spcAft>
              <a:buClr>
                <a:srgbClr val="4A86E8"/>
              </a:buClr>
              <a:buSzPts val="1260"/>
              <a:buAutoNum type="arabicPeriod"/>
            </a:pPr>
            <a:r>
              <a:rPr lang="en-US">
                <a:solidFill>
                  <a:srgbClr val="4A86E8"/>
                </a:solidFill>
              </a:rPr>
              <a:t>Juegos de roles </a:t>
            </a:r>
            <a:endParaRPr>
              <a:solidFill>
                <a:srgbClr val="4A86E8"/>
              </a:solidFill>
            </a:endParaRPr>
          </a:p>
        </p:txBody>
      </p:sp>
      <p:sp>
        <p:nvSpPr>
          <p:cNvPr id="289" name="Google Shape;289;g2e9f790153a_0_14"/>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e9f790153a_0_20"/>
          <p:cNvSpPr txBox="1"/>
          <p:nvPr>
            <p:ph type="title"/>
          </p:nvPr>
        </p:nvSpPr>
        <p:spPr>
          <a:xfrm>
            <a:off x="304750" y="215525"/>
            <a:ext cx="8686800" cy="764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solidFill>
                  <a:srgbClr val="4A86E8"/>
                </a:solidFill>
              </a:rPr>
              <a:t>Ejemplos de preguntas</a:t>
            </a:r>
            <a:endParaRPr>
              <a:solidFill>
                <a:srgbClr val="4A86E8"/>
              </a:solidFill>
            </a:endParaRPr>
          </a:p>
        </p:txBody>
      </p:sp>
      <p:sp>
        <p:nvSpPr>
          <p:cNvPr id="295" name="Google Shape;295;g2e9f790153a_0_20"/>
          <p:cNvSpPr txBox="1"/>
          <p:nvPr>
            <p:ph idx="1" type="body"/>
          </p:nvPr>
        </p:nvSpPr>
        <p:spPr>
          <a:xfrm>
            <a:off x="304750" y="979625"/>
            <a:ext cx="8686800" cy="56484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15000"/>
              </a:lnSpc>
              <a:spcBef>
                <a:spcPts val="0"/>
              </a:spcBef>
              <a:spcAft>
                <a:spcPts val="0"/>
              </a:spcAft>
              <a:buClr>
                <a:schemeClr val="dk1"/>
              </a:buClr>
              <a:buSzPts val="1100"/>
              <a:buFont typeface="Arial"/>
              <a:buNone/>
            </a:pPr>
            <a:r>
              <a:t/>
            </a:r>
            <a:endParaRPr sz="1500">
              <a:solidFill>
                <a:schemeClr val="dk1"/>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 Es posible el Abuso sexual dentro de la pareja?</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¿Abuso sexual dentro del matrimonio?</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¿Abuso sexual dentro del matrimonio de personas del mismo sexo?</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 El uso del preservativo  forma  parte del consentimiento?</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 Hay consentimiento acotado en el tiempo o para prácticas sexuales puntuales?</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 Es posible  hablar de abuso sexual sin resistencia de la víctima?</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  Puede haber resistencia sin gritos ni defensa a los golpes de la víctima?</a:t>
            </a:r>
            <a:endParaRPr sz="19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900">
              <a:solidFill>
                <a:srgbClr val="4A86E8"/>
              </a:solidFill>
              <a:latin typeface="Georgia"/>
              <a:ea typeface="Georgia"/>
              <a:cs typeface="Georgia"/>
              <a:sym typeface="Georgia"/>
            </a:endParaRPr>
          </a:p>
          <a:p>
            <a:pPr indent="-349250" lvl="0" marL="457200" rtl="0" algn="just">
              <a:lnSpc>
                <a:spcPct val="115000"/>
              </a:lnSpc>
              <a:spcBef>
                <a:spcPts val="0"/>
              </a:spcBef>
              <a:spcAft>
                <a:spcPts val="0"/>
              </a:spcAft>
              <a:buClr>
                <a:srgbClr val="4A86E8"/>
              </a:buClr>
              <a:buSzPts val="1900"/>
              <a:buFont typeface="Georgia"/>
              <a:buAutoNum type="arabicPeriod"/>
            </a:pPr>
            <a:r>
              <a:rPr lang="en-US" sz="1900">
                <a:solidFill>
                  <a:srgbClr val="4A86E8"/>
                </a:solidFill>
                <a:latin typeface="Georgia"/>
                <a:ea typeface="Georgia"/>
                <a:cs typeface="Georgia"/>
                <a:sym typeface="Georgia"/>
              </a:rPr>
              <a:t>¿ La falta de resistencia es igual a consentimiento para tener relaciones?</a:t>
            </a:r>
            <a:endParaRPr sz="3600">
              <a:solidFill>
                <a:srgbClr val="4A86E8"/>
              </a:solidFill>
            </a:endParaRPr>
          </a:p>
        </p:txBody>
      </p:sp>
      <p:sp>
        <p:nvSpPr>
          <p:cNvPr id="296" name="Google Shape;296;g2e9f790153a_0_20"/>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e9f790153a_0_26"/>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a:t>
            </a:r>
            <a:r>
              <a:rPr lang="en-US">
                <a:solidFill>
                  <a:srgbClr val="4A86E8"/>
                </a:solidFill>
              </a:rPr>
              <a:t>Otros tópicos para preguntar</a:t>
            </a:r>
            <a:endParaRPr>
              <a:solidFill>
                <a:srgbClr val="4A86E8"/>
              </a:solidFill>
            </a:endParaRPr>
          </a:p>
        </p:txBody>
      </p:sp>
      <p:sp>
        <p:nvSpPr>
          <p:cNvPr id="302" name="Google Shape;302;g2e9f790153a_0_26"/>
          <p:cNvSpPr txBox="1"/>
          <p:nvPr>
            <p:ph idx="1" type="body"/>
          </p:nvPr>
        </p:nvSpPr>
        <p:spPr>
          <a:xfrm>
            <a:off x="304800" y="1554162"/>
            <a:ext cx="8686800" cy="4526100"/>
          </a:xfrm>
          <a:prstGeom prst="rect">
            <a:avLst/>
          </a:prstGeom>
        </p:spPr>
        <p:txBody>
          <a:bodyPr anchorCtr="0" anchor="t" bIns="45700" lIns="91425" spcFirstLastPara="1" rIns="91425" wrap="square" tIns="45700">
            <a:normAutofit lnSpcReduction="20000"/>
          </a:bodyPr>
          <a:lstStyle/>
          <a:p>
            <a:pPr indent="0" lvl="0" marL="0" rtl="0" algn="just">
              <a:lnSpc>
                <a:spcPct val="115000"/>
              </a:lnSpc>
              <a:spcBef>
                <a:spcPts val="0"/>
              </a:spcBef>
              <a:spcAft>
                <a:spcPts val="0"/>
              </a:spcAft>
              <a:buNone/>
            </a:pPr>
            <a:r>
              <a:rPr lang="en-US" sz="1500">
                <a:solidFill>
                  <a:schemeClr val="dk1"/>
                </a:solidFill>
                <a:latin typeface="Georgia"/>
                <a:ea typeface="Georgia"/>
                <a:cs typeface="Georgia"/>
                <a:sym typeface="Georgia"/>
              </a:rPr>
              <a:t> </a:t>
            </a:r>
            <a:r>
              <a:rPr lang="en-US" sz="3100">
                <a:solidFill>
                  <a:srgbClr val="4A86E8"/>
                </a:solidFill>
                <a:latin typeface="Georgia"/>
                <a:ea typeface="Georgia"/>
                <a:cs typeface="Georgia"/>
                <a:sym typeface="Georgia"/>
              </a:rPr>
              <a:t>Criterios  de credibilidad del testimonio </a:t>
            </a:r>
            <a:endParaRPr sz="31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31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31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3100">
                <a:solidFill>
                  <a:srgbClr val="4A86E8"/>
                </a:solidFill>
                <a:latin typeface="Georgia"/>
                <a:ea typeface="Georgia"/>
                <a:cs typeface="Georgia"/>
                <a:sym typeface="Georgia"/>
              </a:rPr>
              <a:t> Opinión respecto de testigos expertos en abuso sexual. </a:t>
            </a:r>
            <a:endParaRPr sz="31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31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31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3100">
                <a:solidFill>
                  <a:srgbClr val="4A86E8"/>
                </a:solidFill>
                <a:latin typeface="Georgia"/>
                <a:ea typeface="Georgia"/>
                <a:cs typeface="Georgia"/>
                <a:sym typeface="Georgia"/>
              </a:rPr>
              <a:t>Hechos sin testigos directos por fuera de la víctima</a:t>
            </a:r>
            <a:endParaRPr sz="3100">
              <a:solidFill>
                <a:srgbClr val="4A86E8"/>
              </a:solidFill>
              <a:latin typeface="Georgia"/>
              <a:ea typeface="Georgia"/>
              <a:cs typeface="Georgia"/>
              <a:sym typeface="Georgia"/>
            </a:endParaRPr>
          </a:p>
        </p:txBody>
      </p:sp>
      <p:sp>
        <p:nvSpPr>
          <p:cNvPr id="303" name="Google Shape;303;g2e9f790153a_0_26"/>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2fbdb472b3_0_10"/>
          <p:cNvSpPr txBox="1"/>
          <p:nvPr>
            <p:ph type="title"/>
          </p:nvPr>
        </p:nvSpPr>
        <p:spPr>
          <a:xfrm>
            <a:off x="304800" y="157875"/>
            <a:ext cx="8686800" cy="62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5554"/>
              <a:buNone/>
            </a:pPr>
            <a:r>
              <a:rPr lang="en-US"/>
              <a:t> N°1</a:t>
            </a:r>
            <a:endParaRPr/>
          </a:p>
        </p:txBody>
      </p:sp>
      <p:sp>
        <p:nvSpPr>
          <p:cNvPr id="309" name="Google Shape;309;g12fbdb472b3_0_10"/>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10" name="Google Shape;310;g12fbdb472b3_0_10"/>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11" name="Google Shape;311;g12fbdb472b3_0_10"/>
          <p:cNvPicPr preferRelativeResize="0"/>
          <p:nvPr/>
        </p:nvPicPr>
        <p:blipFill rotWithShape="1">
          <a:blip r:embed="rId3">
            <a:alphaModFix/>
          </a:blip>
          <a:srcRect b="0" l="0" r="0" t="0"/>
          <a:stretch/>
        </p:blipFill>
        <p:spPr>
          <a:xfrm>
            <a:off x="2200475" y="779475"/>
            <a:ext cx="5476550" cy="5762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2fbdb472b3_0_17"/>
          <p:cNvSpPr txBox="1"/>
          <p:nvPr>
            <p:ph type="title"/>
          </p:nvPr>
        </p:nvSpPr>
        <p:spPr>
          <a:xfrm>
            <a:off x="304800" y="157875"/>
            <a:ext cx="8686800" cy="730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 N°2</a:t>
            </a:r>
            <a:endParaRPr/>
          </a:p>
        </p:txBody>
      </p:sp>
      <p:sp>
        <p:nvSpPr>
          <p:cNvPr id="317" name="Google Shape;317;g12fbdb472b3_0_17"/>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18" name="Google Shape;318;g12fbdb472b3_0_17"/>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19" name="Google Shape;319;g12fbdb472b3_0_17"/>
          <p:cNvPicPr preferRelativeResize="0"/>
          <p:nvPr/>
        </p:nvPicPr>
        <p:blipFill rotWithShape="1">
          <a:blip r:embed="rId3">
            <a:alphaModFix/>
          </a:blip>
          <a:srcRect b="0" l="0" r="0" t="0"/>
          <a:stretch/>
        </p:blipFill>
        <p:spPr>
          <a:xfrm>
            <a:off x="1850200" y="1134775"/>
            <a:ext cx="5443601" cy="5339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e9f790153a_0_0"/>
          <p:cNvSpPr txBox="1"/>
          <p:nvPr>
            <p:ph type="title"/>
          </p:nvPr>
        </p:nvSpPr>
        <p:spPr>
          <a:xfrm>
            <a:off x="304800" y="310775"/>
            <a:ext cx="8686800" cy="984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en-US" sz="3440">
                <a:solidFill>
                  <a:srgbClr val="4A86E8"/>
                </a:solidFill>
              </a:rPr>
              <a:t>Litigación </a:t>
            </a:r>
            <a:r>
              <a:rPr lang="en-US" sz="3440">
                <a:solidFill>
                  <a:srgbClr val="4A86E8"/>
                </a:solidFill>
              </a:rPr>
              <a:t> de Casos por delitos contra la Integridad Sexual en Juicios por Jurados</a:t>
            </a:r>
            <a:endParaRPr sz="3440">
              <a:solidFill>
                <a:srgbClr val="4A86E8"/>
              </a:solidFill>
            </a:endParaRPr>
          </a:p>
        </p:txBody>
      </p:sp>
      <p:sp>
        <p:nvSpPr>
          <p:cNvPr id="181" name="Google Shape;181;g2e9f790153a_0_0"/>
          <p:cNvSpPr txBox="1"/>
          <p:nvPr>
            <p:ph idx="1" type="body"/>
          </p:nvPr>
        </p:nvSpPr>
        <p:spPr>
          <a:xfrm>
            <a:off x="304800" y="1554150"/>
            <a:ext cx="8686800" cy="4661400"/>
          </a:xfrm>
          <a:prstGeom prst="rect">
            <a:avLst/>
          </a:prstGeom>
          <a:noFill/>
          <a:ln>
            <a:noFill/>
          </a:ln>
        </p:spPr>
        <p:txBody>
          <a:bodyPr anchorCtr="0" anchor="t" bIns="45700" lIns="91425" spcFirstLastPara="1" rIns="91425" wrap="square" tIns="45700">
            <a:normAutofit lnSpcReduction="10000"/>
          </a:bodyPr>
          <a:lstStyle/>
          <a:p>
            <a:pPr indent="-308610" lvl="0" marL="457200" rtl="0" algn="l">
              <a:lnSpc>
                <a:spcPct val="100000"/>
              </a:lnSpc>
              <a:spcBef>
                <a:spcPts val="360"/>
              </a:spcBef>
              <a:spcAft>
                <a:spcPts val="0"/>
              </a:spcAft>
              <a:buClr>
                <a:srgbClr val="4A86E8"/>
              </a:buClr>
              <a:buSzPts val="1260"/>
              <a:buAutoNum type="arabicPeriod"/>
            </a:pPr>
            <a:r>
              <a:rPr i="1" lang="en-US">
                <a:solidFill>
                  <a:srgbClr val="4A86E8"/>
                </a:solidFill>
              </a:rPr>
              <a:t>Elaboración de la </a:t>
            </a:r>
            <a:r>
              <a:rPr i="1" lang="en-US">
                <a:solidFill>
                  <a:srgbClr val="4A86E8"/>
                </a:solidFill>
              </a:rPr>
              <a:t>Teoría del Caso</a:t>
            </a:r>
            <a:endParaRPr i="1">
              <a:solidFill>
                <a:srgbClr val="4A86E8"/>
              </a:solidFill>
            </a:endParaRPr>
          </a:p>
          <a:p>
            <a:pPr indent="0" lvl="0" marL="457200" rtl="0" algn="l">
              <a:lnSpc>
                <a:spcPct val="100000"/>
              </a:lnSpc>
              <a:spcBef>
                <a:spcPts val="360"/>
              </a:spcBef>
              <a:spcAft>
                <a:spcPts val="0"/>
              </a:spcAft>
              <a:buNone/>
            </a:pPr>
            <a:r>
              <a:t/>
            </a:r>
            <a:endParaRPr i="1">
              <a:solidFill>
                <a:srgbClr val="4A86E8"/>
              </a:solidFill>
            </a:endParaRPr>
          </a:p>
          <a:p>
            <a:pPr indent="-308610" lvl="0" marL="457200" rtl="0" algn="l">
              <a:lnSpc>
                <a:spcPct val="100000"/>
              </a:lnSpc>
              <a:spcBef>
                <a:spcPts val="360"/>
              </a:spcBef>
              <a:spcAft>
                <a:spcPts val="0"/>
              </a:spcAft>
              <a:buClr>
                <a:srgbClr val="4A86E8"/>
              </a:buClr>
              <a:buSzPts val="1260"/>
              <a:buAutoNum type="arabicPeriod"/>
            </a:pPr>
            <a:r>
              <a:rPr i="1" lang="en-US">
                <a:solidFill>
                  <a:srgbClr val="4A86E8"/>
                </a:solidFill>
              </a:rPr>
              <a:t>Audiencia de Voire Dire</a:t>
            </a:r>
            <a:endParaRPr i="1">
              <a:solidFill>
                <a:srgbClr val="4A86E8"/>
              </a:solidFill>
            </a:endParaRPr>
          </a:p>
          <a:p>
            <a:pPr indent="0" lvl="0" marL="457200" rtl="0" algn="l">
              <a:lnSpc>
                <a:spcPct val="100000"/>
              </a:lnSpc>
              <a:spcBef>
                <a:spcPts val="360"/>
              </a:spcBef>
              <a:spcAft>
                <a:spcPts val="0"/>
              </a:spcAft>
              <a:buNone/>
            </a:pPr>
            <a:r>
              <a:t/>
            </a:r>
            <a:endParaRPr i="1">
              <a:solidFill>
                <a:srgbClr val="4A86E8"/>
              </a:solidFill>
            </a:endParaRPr>
          </a:p>
          <a:p>
            <a:pPr indent="-308610" lvl="0" marL="457200" rtl="0" algn="l">
              <a:lnSpc>
                <a:spcPct val="100000"/>
              </a:lnSpc>
              <a:spcBef>
                <a:spcPts val="360"/>
              </a:spcBef>
              <a:spcAft>
                <a:spcPts val="0"/>
              </a:spcAft>
              <a:buClr>
                <a:srgbClr val="4A86E8"/>
              </a:buClr>
              <a:buSzPts val="1260"/>
              <a:buAutoNum type="arabicPeriod"/>
            </a:pPr>
            <a:r>
              <a:rPr i="1" lang="en-US">
                <a:solidFill>
                  <a:srgbClr val="4A86E8"/>
                </a:solidFill>
              </a:rPr>
              <a:t>Alegatos de Apertura</a:t>
            </a:r>
            <a:endParaRPr i="1">
              <a:solidFill>
                <a:srgbClr val="4A86E8"/>
              </a:solidFill>
            </a:endParaRPr>
          </a:p>
          <a:p>
            <a:pPr indent="0" lvl="0" marL="0" rtl="0" algn="l">
              <a:lnSpc>
                <a:spcPct val="100000"/>
              </a:lnSpc>
              <a:spcBef>
                <a:spcPts val="360"/>
              </a:spcBef>
              <a:spcAft>
                <a:spcPts val="0"/>
              </a:spcAft>
              <a:buNone/>
            </a:pPr>
            <a:r>
              <a:t/>
            </a:r>
            <a:endParaRPr i="1">
              <a:solidFill>
                <a:srgbClr val="4A86E8"/>
              </a:solidFill>
            </a:endParaRPr>
          </a:p>
          <a:p>
            <a:pPr indent="-308610" lvl="0" marL="457200" rtl="0" algn="l">
              <a:lnSpc>
                <a:spcPct val="100000"/>
              </a:lnSpc>
              <a:spcBef>
                <a:spcPts val="360"/>
              </a:spcBef>
              <a:spcAft>
                <a:spcPts val="0"/>
              </a:spcAft>
              <a:buClr>
                <a:srgbClr val="4A86E8"/>
              </a:buClr>
              <a:buSzPts val="1260"/>
              <a:buAutoNum type="arabicPeriod"/>
            </a:pPr>
            <a:r>
              <a:rPr i="1" lang="en-US">
                <a:solidFill>
                  <a:srgbClr val="4A86E8"/>
                </a:solidFill>
              </a:rPr>
              <a:t>Alegatos de Cierre</a:t>
            </a:r>
            <a:endParaRPr i="1">
              <a:solidFill>
                <a:srgbClr val="4A86E8"/>
              </a:solidFill>
            </a:endParaRPr>
          </a:p>
          <a:p>
            <a:pPr indent="0" lvl="0" marL="0" rtl="0" algn="l">
              <a:lnSpc>
                <a:spcPct val="100000"/>
              </a:lnSpc>
              <a:spcBef>
                <a:spcPts val="360"/>
              </a:spcBef>
              <a:spcAft>
                <a:spcPts val="0"/>
              </a:spcAft>
              <a:buNone/>
            </a:pPr>
            <a:r>
              <a:t/>
            </a:r>
            <a:endParaRPr i="1">
              <a:solidFill>
                <a:srgbClr val="4A86E8"/>
              </a:solidFill>
            </a:endParaRPr>
          </a:p>
          <a:p>
            <a:pPr indent="-308610" lvl="0" marL="457200" rtl="0" algn="l">
              <a:lnSpc>
                <a:spcPct val="100000"/>
              </a:lnSpc>
              <a:spcBef>
                <a:spcPts val="360"/>
              </a:spcBef>
              <a:spcAft>
                <a:spcPts val="0"/>
              </a:spcAft>
              <a:buClr>
                <a:srgbClr val="4A86E8"/>
              </a:buClr>
              <a:buSzPts val="1260"/>
              <a:buAutoNum type="arabicPeriod"/>
            </a:pPr>
            <a:r>
              <a:rPr i="1" lang="en-US">
                <a:solidFill>
                  <a:srgbClr val="4A86E8"/>
                </a:solidFill>
              </a:rPr>
              <a:t>Instrucciones para la deliberación </a:t>
            </a:r>
            <a:endParaRPr i="1">
              <a:solidFill>
                <a:srgbClr val="4A86E8"/>
              </a:solidFill>
            </a:endParaRPr>
          </a:p>
        </p:txBody>
      </p:sp>
      <p:sp>
        <p:nvSpPr>
          <p:cNvPr id="182" name="Google Shape;182;g2e9f790153a_0_0"/>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2fbdb472b3_0_24"/>
          <p:cNvSpPr txBox="1"/>
          <p:nvPr>
            <p:ph type="title"/>
          </p:nvPr>
        </p:nvSpPr>
        <p:spPr>
          <a:xfrm>
            <a:off x="304800" y="226950"/>
            <a:ext cx="8686800" cy="75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 N°3</a:t>
            </a:r>
            <a:endParaRPr/>
          </a:p>
        </p:txBody>
      </p:sp>
      <p:sp>
        <p:nvSpPr>
          <p:cNvPr id="325" name="Google Shape;325;g12fbdb472b3_0_24"/>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26" name="Google Shape;326;g12fbdb472b3_0_24"/>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27" name="Google Shape;327;g12fbdb472b3_0_24"/>
          <p:cNvPicPr preferRelativeResize="0"/>
          <p:nvPr/>
        </p:nvPicPr>
        <p:blipFill rotWithShape="1">
          <a:blip r:embed="rId3">
            <a:alphaModFix/>
          </a:blip>
          <a:srcRect b="0" l="0" r="0" t="0"/>
          <a:stretch/>
        </p:blipFill>
        <p:spPr>
          <a:xfrm>
            <a:off x="1143000" y="1115050"/>
            <a:ext cx="6858000" cy="5446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e9f790153a_0_45"/>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sz="4300"/>
              <a:t>      </a:t>
            </a:r>
            <a:r>
              <a:rPr lang="en-US" sz="4300">
                <a:solidFill>
                  <a:srgbClr val="4A86E8"/>
                </a:solidFill>
              </a:rPr>
              <a:t>Importancia del Alegato Inicial</a:t>
            </a:r>
            <a:endParaRPr sz="4300">
              <a:solidFill>
                <a:srgbClr val="4A86E8"/>
              </a:solidFill>
            </a:endParaRPr>
          </a:p>
        </p:txBody>
      </p:sp>
      <p:sp>
        <p:nvSpPr>
          <p:cNvPr id="333" name="Google Shape;333;g2e9f790153a_0_45"/>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360"/>
              </a:spcBef>
              <a:spcAft>
                <a:spcPts val="0"/>
              </a:spcAft>
              <a:buSzPct val="39375"/>
              <a:buNone/>
            </a:pPr>
            <a:r>
              <a:rPr lang="en-US"/>
              <a:t> </a:t>
            </a:r>
            <a:endParaRPr/>
          </a:p>
          <a:p>
            <a:pPr indent="-404812" lvl="0" marL="457200" rtl="0" algn="just">
              <a:lnSpc>
                <a:spcPct val="100000"/>
              </a:lnSpc>
              <a:spcBef>
                <a:spcPts val="360"/>
              </a:spcBef>
              <a:spcAft>
                <a:spcPts val="0"/>
              </a:spcAft>
              <a:buClr>
                <a:srgbClr val="4A86E8"/>
              </a:buClr>
              <a:buSzPct val="100000"/>
              <a:buAutoNum type="arabicPeriod"/>
            </a:pPr>
            <a:r>
              <a:rPr lang="en-US" sz="3000">
                <a:solidFill>
                  <a:srgbClr val="4A86E8"/>
                </a:solidFill>
              </a:rPr>
              <a:t>1. Es la primer chance de comunicar el mensaje en mis propias palabras.</a:t>
            </a:r>
            <a:endParaRPr sz="3000">
              <a:solidFill>
                <a:srgbClr val="4A86E8"/>
              </a:solidFill>
            </a:endParaRPr>
          </a:p>
          <a:p>
            <a:pPr indent="0" lvl="0" marL="914400" rtl="0" algn="just">
              <a:lnSpc>
                <a:spcPct val="100000"/>
              </a:lnSpc>
              <a:spcBef>
                <a:spcPts val="360"/>
              </a:spcBef>
              <a:spcAft>
                <a:spcPts val="0"/>
              </a:spcAft>
              <a:buNone/>
            </a:pPr>
            <a:r>
              <a:t/>
            </a:r>
            <a:endParaRPr sz="3000">
              <a:solidFill>
                <a:srgbClr val="4A86E8"/>
              </a:solidFill>
            </a:endParaRPr>
          </a:p>
          <a:p>
            <a:pPr indent="0" lvl="0" marL="457200" rtl="0" algn="just">
              <a:lnSpc>
                <a:spcPct val="100000"/>
              </a:lnSpc>
              <a:spcBef>
                <a:spcPts val="360"/>
              </a:spcBef>
              <a:spcAft>
                <a:spcPts val="0"/>
              </a:spcAft>
              <a:buSzPct val="45405"/>
              <a:buNone/>
            </a:pPr>
            <a:r>
              <a:rPr lang="en-US" sz="3000">
                <a:solidFill>
                  <a:srgbClr val="4A86E8"/>
                </a:solidFill>
              </a:rPr>
              <a:t>Voy pintando en la mente del jurado cual es mi historia, pincelada por pincelada.</a:t>
            </a:r>
            <a:endParaRPr sz="3000">
              <a:solidFill>
                <a:srgbClr val="4A86E8"/>
              </a:solidFill>
            </a:endParaRPr>
          </a:p>
          <a:p>
            <a:pPr indent="0" lvl="0" marL="457200" rtl="0" algn="just">
              <a:lnSpc>
                <a:spcPct val="100000"/>
              </a:lnSpc>
              <a:spcBef>
                <a:spcPts val="360"/>
              </a:spcBef>
              <a:spcAft>
                <a:spcPts val="0"/>
              </a:spcAft>
              <a:buSzPct val="45405"/>
              <a:buNone/>
            </a:pPr>
            <a:r>
              <a:t/>
            </a:r>
            <a:endParaRPr sz="3000">
              <a:solidFill>
                <a:srgbClr val="4A86E8"/>
              </a:solidFill>
            </a:endParaRPr>
          </a:p>
          <a:p>
            <a:pPr indent="0" lvl="0" marL="457200" rtl="0" algn="just">
              <a:lnSpc>
                <a:spcPct val="100000"/>
              </a:lnSpc>
              <a:spcBef>
                <a:spcPts val="360"/>
              </a:spcBef>
              <a:spcAft>
                <a:spcPts val="0"/>
              </a:spcAft>
              <a:buSzPct val="45405"/>
              <a:buNone/>
            </a:pPr>
            <a:r>
              <a:rPr lang="en-US" sz="3000">
                <a:solidFill>
                  <a:srgbClr val="4A86E8"/>
                </a:solidFill>
              </a:rPr>
              <a:t>Sin una historia </a:t>
            </a:r>
            <a:r>
              <a:rPr b="1" lang="en-US" sz="3000">
                <a:solidFill>
                  <a:srgbClr val="4A86E8"/>
                </a:solidFill>
              </a:rPr>
              <a:t>no hay caso ni ley</a:t>
            </a:r>
            <a:r>
              <a:rPr lang="en-US" sz="3000">
                <a:solidFill>
                  <a:srgbClr val="4A86E8"/>
                </a:solidFill>
              </a:rPr>
              <a:t>, si yo no brindo una historia, la otra parte puede hacerlo</a:t>
            </a:r>
            <a:r>
              <a:rPr lang="en-US" sz="3000"/>
              <a:t>.</a:t>
            </a:r>
            <a:endParaRPr sz="3000"/>
          </a:p>
          <a:p>
            <a:pPr indent="0" lvl="0" marL="457200" rtl="0" algn="just">
              <a:lnSpc>
                <a:spcPct val="100000"/>
              </a:lnSpc>
              <a:spcBef>
                <a:spcPts val="360"/>
              </a:spcBef>
              <a:spcAft>
                <a:spcPts val="0"/>
              </a:spcAft>
              <a:buSzPct val="45405"/>
              <a:buNone/>
            </a:pPr>
            <a:r>
              <a:t/>
            </a:r>
            <a:endParaRPr sz="3000"/>
          </a:p>
          <a:p>
            <a:pPr indent="0" lvl="0" marL="457200" rtl="0" algn="just">
              <a:lnSpc>
                <a:spcPct val="100000"/>
              </a:lnSpc>
              <a:spcBef>
                <a:spcPts val="360"/>
              </a:spcBef>
              <a:spcAft>
                <a:spcPts val="0"/>
              </a:spcAft>
              <a:buSzPct val="45405"/>
              <a:buNone/>
            </a:pPr>
            <a:r>
              <a:t/>
            </a:r>
            <a:endParaRPr sz="3000"/>
          </a:p>
        </p:txBody>
      </p:sp>
      <p:sp>
        <p:nvSpPr>
          <p:cNvPr id="334" name="Google Shape;334;g2e9f790153a_0_45"/>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e9f790153a_0_133"/>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sz="4300"/>
              <a:t>     </a:t>
            </a:r>
            <a:r>
              <a:rPr lang="en-US" sz="4300">
                <a:solidFill>
                  <a:srgbClr val="4A86E8"/>
                </a:solidFill>
              </a:rPr>
              <a:t> Importancia del Alegato</a:t>
            </a:r>
            <a:endParaRPr sz="4300">
              <a:solidFill>
                <a:srgbClr val="4A86E8"/>
              </a:solidFill>
            </a:endParaRPr>
          </a:p>
        </p:txBody>
      </p:sp>
      <p:sp>
        <p:nvSpPr>
          <p:cNvPr id="340" name="Google Shape;340;g2e9f790153a_0_133"/>
          <p:cNvSpPr txBox="1"/>
          <p:nvPr>
            <p:ph idx="1" type="body"/>
          </p:nvPr>
        </p:nvSpPr>
        <p:spPr>
          <a:xfrm>
            <a:off x="304800" y="1621637"/>
            <a:ext cx="8686800" cy="4526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SzPts val="1260"/>
              <a:buNone/>
            </a:pPr>
            <a:r>
              <a:rPr lang="en-US"/>
              <a:t> </a:t>
            </a:r>
            <a:endParaRPr/>
          </a:p>
          <a:p>
            <a:pPr indent="0" lvl="0" marL="0" rtl="0" algn="just">
              <a:lnSpc>
                <a:spcPct val="100000"/>
              </a:lnSpc>
              <a:spcBef>
                <a:spcPts val="360"/>
              </a:spcBef>
              <a:spcAft>
                <a:spcPts val="0"/>
              </a:spcAft>
              <a:buNone/>
            </a:pPr>
            <a:r>
              <a:rPr lang="en-US" sz="3000"/>
              <a:t>   </a:t>
            </a:r>
            <a:r>
              <a:rPr lang="en-US" sz="3000">
                <a:solidFill>
                  <a:srgbClr val="4A86E8"/>
                </a:solidFill>
              </a:rPr>
              <a:t>2. Es la oportunidad para dar mi primera        impresión personal al jurado:</a:t>
            </a:r>
            <a:endParaRPr sz="3000">
              <a:solidFill>
                <a:srgbClr val="4A86E8"/>
              </a:solidFill>
            </a:endParaRPr>
          </a:p>
          <a:p>
            <a:pPr indent="0" lvl="0" marL="0" rtl="0" algn="just">
              <a:lnSpc>
                <a:spcPct val="100000"/>
              </a:lnSpc>
              <a:spcBef>
                <a:spcPts val="360"/>
              </a:spcBef>
              <a:spcAft>
                <a:spcPts val="0"/>
              </a:spcAft>
              <a:buNone/>
            </a:pPr>
            <a:r>
              <a:t/>
            </a:r>
            <a:endParaRPr sz="3000">
              <a:solidFill>
                <a:srgbClr val="4A86E8"/>
              </a:solidFill>
            </a:endParaRPr>
          </a:p>
          <a:p>
            <a:pPr indent="0" lvl="0" marL="0" rtl="0" algn="just">
              <a:lnSpc>
                <a:spcPct val="100000"/>
              </a:lnSpc>
              <a:spcBef>
                <a:spcPts val="360"/>
              </a:spcBef>
              <a:spcAft>
                <a:spcPts val="0"/>
              </a:spcAft>
              <a:buNone/>
            </a:pPr>
            <a:r>
              <a:rPr lang="en-US" sz="3000">
                <a:solidFill>
                  <a:srgbClr val="4A86E8"/>
                </a:solidFill>
              </a:rPr>
              <a:t> 		Preparado</a:t>
            </a:r>
            <a:endParaRPr sz="3000">
              <a:solidFill>
                <a:srgbClr val="4A86E8"/>
              </a:solidFill>
            </a:endParaRPr>
          </a:p>
          <a:p>
            <a:pPr indent="0" lvl="0" marL="0" rtl="0" algn="just">
              <a:lnSpc>
                <a:spcPct val="100000"/>
              </a:lnSpc>
              <a:spcBef>
                <a:spcPts val="360"/>
              </a:spcBef>
              <a:spcAft>
                <a:spcPts val="0"/>
              </a:spcAft>
              <a:buNone/>
            </a:pPr>
            <a:r>
              <a:t/>
            </a:r>
            <a:endParaRPr sz="3000">
              <a:solidFill>
                <a:srgbClr val="4A86E8"/>
              </a:solidFill>
            </a:endParaRPr>
          </a:p>
          <a:p>
            <a:pPr indent="0" lvl="0" marL="0" rtl="0" algn="just">
              <a:lnSpc>
                <a:spcPct val="100000"/>
              </a:lnSpc>
              <a:spcBef>
                <a:spcPts val="360"/>
              </a:spcBef>
              <a:spcAft>
                <a:spcPts val="0"/>
              </a:spcAft>
              <a:buNone/>
            </a:pPr>
            <a:r>
              <a:rPr lang="en-US" sz="3000">
                <a:solidFill>
                  <a:srgbClr val="4A86E8"/>
                </a:solidFill>
              </a:rPr>
              <a:t>		Ordenado</a:t>
            </a:r>
            <a:endParaRPr sz="3000">
              <a:solidFill>
                <a:srgbClr val="4A86E8"/>
              </a:solidFill>
            </a:endParaRPr>
          </a:p>
          <a:p>
            <a:pPr indent="0" lvl="0" marL="0" rtl="0" algn="just">
              <a:lnSpc>
                <a:spcPct val="100000"/>
              </a:lnSpc>
              <a:spcBef>
                <a:spcPts val="360"/>
              </a:spcBef>
              <a:spcAft>
                <a:spcPts val="0"/>
              </a:spcAft>
              <a:buNone/>
            </a:pPr>
            <a:r>
              <a:t/>
            </a:r>
            <a:endParaRPr sz="3000">
              <a:solidFill>
                <a:srgbClr val="4A86E8"/>
              </a:solidFill>
            </a:endParaRPr>
          </a:p>
          <a:p>
            <a:pPr indent="0" lvl="0" marL="0" rtl="0" algn="just">
              <a:lnSpc>
                <a:spcPct val="100000"/>
              </a:lnSpc>
              <a:spcBef>
                <a:spcPts val="360"/>
              </a:spcBef>
              <a:spcAft>
                <a:spcPts val="0"/>
              </a:spcAft>
              <a:buNone/>
            </a:pPr>
            <a:r>
              <a:rPr lang="en-US" sz="3000">
                <a:solidFill>
                  <a:srgbClr val="4A86E8"/>
                </a:solidFill>
              </a:rPr>
              <a:t>		Seguro de si mismo, pero no arrogante</a:t>
            </a:r>
            <a:endParaRPr sz="3000">
              <a:solidFill>
                <a:srgbClr val="4A86E8"/>
              </a:solidFill>
            </a:endParaRPr>
          </a:p>
          <a:p>
            <a:pPr indent="0" lvl="0" marL="457200" rtl="0" algn="just">
              <a:lnSpc>
                <a:spcPct val="100000"/>
              </a:lnSpc>
              <a:spcBef>
                <a:spcPts val="360"/>
              </a:spcBef>
              <a:spcAft>
                <a:spcPts val="0"/>
              </a:spcAft>
              <a:buSzPts val="1362"/>
              <a:buNone/>
            </a:pPr>
            <a:r>
              <a:t/>
            </a:r>
            <a:endParaRPr sz="3000"/>
          </a:p>
        </p:txBody>
      </p:sp>
      <p:sp>
        <p:nvSpPr>
          <p:cNvPr id="341" name="Google Shape;341;g2e9f790153a_0_133"/>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e9f790153a_0_22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sz="4300"/>
              <a:t>     </a:t>
            </a:r>
            <a:r>
              <a:rPr lang="en-US" sz="4300">
                <a:solidFill>
                  <a:srgbClr val="4A86E8"/>
                </a:solidFill>
              </a:rPr>
              <a:t> Importancia del Alegato</a:t>
            </a:r>
            <a:endParaRPr sz="4300">
              <a:solidFill>
                <a:srgbClr val="4A86E8"/>
              </a:solidFill>
            </a:endParaRPr>
          </a:p>
        </p:txBody>
      </p:sp>
      <p:sp>
        <p:nvSpPr>
          <p:cNvPr id="347" name="Google Shape;347;g2e9f790153a_0_221"/>
          <p:cNvSpPr txBox="1"/>
          <p:nvPr>
            <p:ph idx="1" type="body"/>
          </p:nvPr>
        </p:nvSpPr>
        <p:spPr>
          <a:xfrm>
            <a:off x="304800" y="1621637"/>
            <a:ext cx="8686800" cy="45261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360"/>
              </a:spcBef>
              <a:spcAft>
                <a:spcPts val="0"/>
              </a:spcAft>
              <a:buSzPct val="39375"/>
              <a:buNone/>
            </a:pPr>
            <a:r>
              <a:rPr lang="en-US"/>
              <a:t> </a:t>
            </a:r>
            <a:endParaRPr/>
          </a:p>
          <a:p>
            <a:pPr indent="0" lvl="0" marL="0" rtl="0" algn="just">
              <a:lnSpc>
                <a:spcPct val="100000"/>
              </a:lnSpc>
              <a:spcBef>
                <a:spcPts val="360"/>
              </a:spcBef>
              <a:spcAft>
                <a:spcPts val="0"/>
              </a:spcAft>
              <a:buNone/>
            </a:pPr>
            <a:r>
              <a:rPr lang="en-US" sz="3000"/>
              <a:t>   </a:t>
            </a:r>
            <a:r>
              <a:rPr lang="en-US" sz="3000">
                <a:solidFill>
                  <a:srgbClr val="4A86E8"/>
                </a:solidFill>
              </a:rPr>
              <a:t>3</a:t>
            </a:r>
            <a:r>
              <a:rPr lang="en-US" sz="3000"/>
              <a:t>. </a:t>
            </a:r>
            <a:r>
              <a:rPr lang="en-US" sz="3000">
                <a:solidFill>
                  <a:srgbClr val="4A86E8"/>
                </a:solidFill>
              </a:rPr>
              <a:t>Es el litigante el que emite el mensaje, y controla de ese modo como se elabora y se presenta.</a:t>
            </a:r>
            <a:endParaRPr sz="3000">
              <a:solidFill>
                <a:srgbClr val="4A86E8"/>
              </a:solidFill>
            </a:endParaRPr>
          </a:p>
          <a:p>
            <a:pPr indent="0" lvl="0" marL="0" rtl="0" algn="just">
              <a:lnSpc>
                <a:spcPct val="100000"/>
              </a:lnSpc>
              <a:spcBef>
                <a:spcPts val="360"/>
              </a:spcBef>
              <a:spcAft>
                <a:spcPts val="0"/>
              </a:spcAft>
              <a:buNone/>
            </a:pPr>
            <a:r>
              <a:t/>
            </a:r>
            <a:endParaRPr sz="3000">
              <a:solidFill>
                <a:srgbClr val="4A86E8"/>
              </a:solidFill>
            </a:endParaRPr>
          </a:p>
          <a:p>
            <a:pPr indent="0" lvl="0" marL="457200" rtl="0" algn="just">
              <a:lnSpc>
                <a:spcPct val="100000"/>
              </a:lnSpc>
              <a:spcBef>
                <a:spcPts val="360"/>
              </a:spcBef>
              <a:spcAft>
                <a:spcPts val="0"/>
              </a:spcAft>
              <a:buNone/>
            </a:pPr>
            <a:r>
              <a:rPr lang="en-US" sz="3000">
                <a:solidFill>
                  <a:srgbClr val="4A86E8"/>
                </a:solidFill>
              </a:rPr>
              <a:t>El resto de los elementos pueden no presentarse en orden cronológico por cuestiones ajenas a las partes, horario, lluvia etc, pero mi mensaje le da una lógica a cada elemento que se va sumando al juicio si yo lo anuncié y le brinde un sentido en mi alegato</a:t>
            </a:r>
            <a:endParaRPr sz="3000">
              <a:solidFill>
                <a:srgbClr val="4A86E8"/>
              </a:solidFill>
            </a:endParaRPr>
          </a:p>
          <a:p>
            <a:pPr indent="0" lvl="0" marL="457200" rtl="0" algn="just">
              <a:lnSpc>
                <a:spcPct val="100000"/>
              </a:lnSpc>
              <a:spcBef>
                <a:spcPts val="360"/>
              </a:spcBef>
              <a:spcAft>
                <a:spcPts val="0"/>
              </a:spcAft>
              <a:buNone/>
            </a:pPr>
            <a:r>
              <a:t/>
            </a:r>
            <a:endParaRPr sz="3000">
              <a:solidFill>
                <a:srgbClr val="4A86E8"/>
              </a:solidFill>
            </a:endParaRPr>
          </a:p>
          <a:p>
            <a:pPr indent="0" lvl="0" marL="457200" rtl="0" algn="just">
              <a:lnSpc>
                <a:spcPct val="100000"/>
              </a:lnSpc>
              <a:spcBef>
                <a:spcPts val="360"/>
              </a:spcBef>
              <a:spcAft>
                <a:spcPts val="0"/>
              </a:spcAft>
              <a:buSzPct val="45405"/>
              <a:buNone/>
            </a:pPr>
            <a:r>
              <a:rPr lang="en-US" sz="3000">
                <a:solidFill>
                  <a:srgbClr val="4A86E8"/>
                </a:solidFill>
              </a:rPr>
              <a:t>Pintar fotografías de los hechos y crear emociones.</a:t>
            </a:r>
            <a:endParaRPr sz="3000">
              <a:solidFill>
                <a:srgbClr val="4A86E8"/>
              </a:solidFill>
            </a:endParaRPr>
          </a:p>
        </p:txBody>
      </p:sp>
      <p:sp>
        <p:nvSpPr>
          <p:cNvPr id="348" name="Google Shape;348;g2e9f790153a_0_221"/>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52" name="Shape 352"/>
        <p:cNvGrpSpPr/>
        <p:nvPr/>
      </p:nvGrpSpPr>
      <p:grpSpPr>
        <a:xfrm>
          <a:off x="0" y="0"/>
          <a:ext cx="0" cy="0"/>
          <a:chOff x="0" y="0"/>
          <a:chExt cx="0" cy="0"/>
        </a:xfrm>
      </p:grpSpPr>
      <p:sp>
        <p:nvSpPr>
          <p:cNvPr id="353" name="Google Shape;353;g2e9f790153a_0_309"/>
          <p:cNvSpPr txBox="1"/>
          <p:nvPr>
            <p:ph type="title"/>
          </p:nvPr>
        </p:nvSpPr>
        <p:spPr>
          <a:xfrm>
            <a:off x="457200"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Contenido del alegato</a:t>
            </a:r>
            <a:r>
              <a:rPr lang="en-US" sz="5000"/>
              <a:t> </a:t>
            </a:r>
            <a:endParaRPr sz="5000"/>
          </a:p>
        </p:txBody>
      </p:sp>
      <p:sp>
        <p:nvSpPr>
          <p:cNvPr id="354" name="Google Shape;354;g2e9f790153a_0_309"/>
          <p:cNvSpPr txBox="1"/>
          <p:nvPr>
            <p:ph idx="1" type="body"/>
          </p:nvPr>
        </p:nvSpPr>
        <p:spPr>
          <a:xfrm>
            <a:off x="335550" y="1216400"/>
            <a:ext cx="8351100" cy="5143500"/>
          </a:xfrm>
          <a:prstGeom prst="rect">
            <a:avLst/>
          </a:prstGeom>
          <a:noFill/>
          <a:ln>
            <a:noFill/>
          </a:ln>
        </p:spPr>
        <p:txBody>
          <a:bodyPr anchorCtr="0" anchor="t" bIns="45700" lIns="91425" spcFirstLastPara="1" rIns="91425" wrap="square" tIns="45700">
            <a:noAutofit/>
          </a:bodyPr>
          <a:lstStyle/>
          <a:p>
            <a:pPr indent="-368300" lvl="0" marL="171450" rtl="0" algn="just">
              <a:lnSpc>
                <a:spcPct val="100000"/>
              </a:lnSpc>
              <a:spcBef>
                <a:spcPts val="0"/>
              </a:spcBef>
              <a:spcAft>
                <a:spcPts val="0"/>
              </a:spcAft>
              <a:buClr>
                <a:srgbClr val="4A86E8"/>
              </a:buClr>
              <a:buSzPts val="2200"/>
              <a:buChar char="❏"/>
            </a:pPr>
            <a:r>
              <a:rPr lang="en-US" sz="2200">
                <a:solidFill>
                  <a:srgbClr val="4A86E8"/>
                </a:solidFill>
              </a:rPr>
              <a:t>Simple, claro, natural y creíble relato de los hechos tìpicos, la ley aplicable y la evidencia.</a:t>
            </a:r>
            <a:endParaRPr sz="2200">
              <a:solidFill>
                <a:srgbClr val="4A86E8"/>
              </a:solidFill>
            </a:endParaRPr>
          </a:p>
          <a:p>
            <a:pPr indent="-228600" lvl="0" marL="171450" rtl="0" algn="just">
              <a:lnSpc>
                <a:spcPct val="100000"/>
              </a:lnSpc>
              <a:spcBef>
                <a:spcPts val="0"/>
              </a:spcBef>
              <a:spcAft>
                <a:spcPts val="0"/>
              </a:spcAft>
              <a:buNone/>
            </a:pPr>
            <a:r>
              <a:t/>
            </a:r>
            <a:endParaRPr sz="2200">
              <a:solidFill>
                <a:srgbClr val="4A86E8"/>
              </a:solidFill>
            </a:endParaRPr>
          </a:p>
          <a:p>
            <a:pPr indent="-368300" lvl="0" marL="171450" rtl="0" algn="just">
              <a:lnSpc>
                <a:spcPct val="100000"/>
              </a:lnSpc>
              <a:spcBef>
                <a:spcPts val="0"/>
              </a:spcBef>
              <a:spcAft>
                <a:spcPts val="0"/>
              </a:spcAft>
              <a:buClr>
                <a:srgbClr val="4A86E8"/>
              </a:buClr>
              <a:buSzPts val="2200"/>
              <a:buChar char="❏"/>
            </a:pPr>
            <a:r>
              <a:rPr lang="en-US" sz="2200">
                <a:solidFill>
                  <a:srgbClr val="4A86E8"/>
                </a:solidFill>
              </a:rPr>
              <a:t>Historia humana detràs de cada caso penal, con los detalles suficientes para volverla real y viva, que generará una respuesta emotiva y emocional.</a:t>
            </a:r>
            <a:endParaRPr sz="2200">
              <a:solidFill>
                <a:srgbClr val="4A86E8"/>
              </a:solidFill>
            </a:endParaRPr>
          </a:p>
          <a:p>
            <a:pPr indent="-228600" lvl="0" marL="171450" rtl="0" algn="just">
              <a:lnSpc>
                <a:spcPct val="100000"/>
              </a:lnSpc>
              <a:spcBef>
                <a:spcPts val="0"/>
              </a:spcBef>
              <a:spcAft>
                <a:spcPts val="0"/>
              </a:spcAft>
              <a:buNone/>
            </a:pPr>
            <a:r>
              <a:t/>
            </a:r>
            <a:endParaRPr sz="2200">
              <a:solidFill>
                <a:srgbClr val="4A86E8"/>
              </a:solidFill>
            </a:endParaRPr>
          </a:p>
          <a:p>
            <a:pPr indent="-368300" lvl="0" marL="171450" rtl="0" algn="just">
              <a:lnSpc>
                <a:spcPct val="100000"/>
              </a:lnSpc>
              <a:spcBef>
                <a:spcPts val="0"/>
              </a:spcBef>
              <a:spcAft>
                <a:spcPts val="0"/>
              </a:spcAft>
              <a:buClr>
                <a:srgbClr val="4A86E8"/>
              </a:buClr>
              <a:buSzPts val="2200"/>
              <a:buChar char="❏"/>
            </a:pPr>
            <a:r>
              <a:rPr lang="en-US" sz="2200">
                <a:solidFill>
                  <a:srgbClr val="4A86E8"/>
                </a:solidFill>
              </a:rPr>
              <a:t> Humanizar los hechos, nombre de pila a las personas destacadas de mi teoría del caso.</a:t>
            </a:r>
            <a:endParaRPr sz="2200">
              <a:solidFill>
                <a:srgbClr val="4A86E8"/>
              </a:solidFill>
            </a:endParaRPr>
          </a:p>
          <a:p>
            <a:pPr indent="0" lvl="0" marL="914400" rtl="0" algn="just">
              <a:lnSpc>
                <a:spcPct val="100000"/>
              </a:lnSpc>
              <a:spcBef>
                <a:spcPts val="0"/>
              </a:spcBef>
              <a:spcAft>
                <a:spcPts val="0"/>
              </a:spcAft>
              <a:buNone/>
            </a:pPr>
            <a:r>
              <a:t/>
            </a:r>
            <a:endParaRPr sz="2200">
              <a:solidFill>
                <a:srgbClr val="4A86E8"/>
              </a:solidFill>
            </a:endParaRPr>
          </a:p>
          <a:p>
            <a:pPr indent="-368300" lvl="1" marL="171450" rtl="0" algn="just">
              <a:lnSpc>
                <a:spcPct val="100000"/>
              </a:lnSpc>
              <a:spcBef>
                <a:spcPts val="0"/>
              </a:spcBef>
              <a:spcAft>
                <a:spcPts val="0"/>
              </a:spcAft>
              <a:buClr>
                <a:srgbClr val="4A86E8"/>
              </a:buClr>
              <a:buSzPts val="2200"/>
              <a:buChar char="❏"/>
            </a:pPr>
            <a:r>
              <a:rPr lang="en-US" sz="2200">
                <a:solidFill>
                  <a:srgbClr val="4A86E8"/>
                </a:solidFill>
              </a:rPr>
              <a:t>Resaltar valores y necesidades en juego</a:t>
            </a:r>
            <a:endParaRPr sz="2200">
              <a:solidFill>
                <a:srgbClr val="4A86E8"/>
              </a:solidFill>
            </a:endParaRPr>
          </a:p>
          <a:p>
            <a:pPr indent="0" lvl="0" marL="914400" rtl="0" algn="just">
              <a:lnSpc>
                <a:spcPct val="100000"/>
              </a:lnSpc>
              <a:spcBef>
                <a:spcPts val="0"/>
              </a:spcBef>
              <a:spcAft>
                <a:spcPts val="0"/>
              </a:spcAft>
              <a:buNone/>
            </a:pPr>
            <a:r>
              <a:t/>
            </a:r>
            <a:endParaRPr sz="2200">
              <a:solidFill>
                <a:srgbClr val="4A86E8"/>
              </a:solidFill>
            </a:endParaRPr>
          </a:p>
          <a:p>
            <a:pPr indent="-368300" lvl="1" marL="171450" rtl="0" algn="just">
              <a:lnSpc>
                <a:spcPct val="100000"/>
              </a:lnSpc>
              <a:spcBef>
                <a:spcPts val="0"/>
              </a:spcBef>
              <a:spcAft>
                <a:spcPts val="0"/>
              </a:spcAft>
              <a:buClr>
                <a:srgbClr val="4A86E8"/>
              </a:buClr>
              <a:buSzPts val="2200"/>
              <a:buChar char="❏"/>
            </a:pPr>
            <a:r>
              <a:rPr lang="en-US" sz="2200">
                <a:solidFill>
                  <a:srgbClr val="4A86E8"/>
                </a:solidFill>
              </a:rPr>
              <a:t>El bien sobre el mal, la historia de un héroe</a:t>
            </a:r>
            <a:endParaRPr sz="2200">
              <a:solidFill>
                <a:srgbClr val="4A86E8"/>
              </a:solidFill>
            </a:endParaRPr>
          </a:p>
          <a:p>
            <a:pPr indent="0" lvl="0" marL="0" rtl="0" algn="just">
              <a:spcBef>
                <a:spcPts val="0"/>
              </a:spcBef>
              <a:spcAft>
                <a:spcPts val="0"/>
              </a:spcAft>
              <a:buNone/>
            </a:pPr>
            <a:r>
              <a:t/>
            </a:r>
            <a:endParaRPr sz="2200">
              <a:solidFill>
                <a:srgbClr val="4A86E8"/>
              </a:solidFill>
            </a:endParaRPr>
          </a:p>
          <a:p>
            <a:pPr indent="0" lvl="0" marL="0" rtl="0" algn="just">
              <a:spcBef>
                <a:spcPts val="0"/>
              </a:spcBef>
              <a:spcAft>
                <a:spcPts val="0"/>
              </a:spcAft>
              <a:buNone/>
            </a:pPr>
            <a:r>
              <a:rPr lang="en-US" sz="2200">
                <a:solidFill>
                  <a:srgbClr val="4A86E8"/>
                </a:solidFill>
              </a:rPr>
              <a:t>    Uso de palabras clave y lemas si fueran posibles.</a:t>
            </a:r>
            <a:endParaRPr sz="2200">
              <a:solidFill>
                <a:srgbClr val="4A86E8"/>
              </a:solidFill>
            </a:endParaRPr>
          </a:p>
          <a:p>
            <a:pPr indent="0" lvl="0" marL="914400" rtl="0" algn="just">
              <a:spcBef>
                <a:spcPts val="0"/>
              </a:spcBef>
              <a:spcAft>
                <a:spcPts val="0"/>
              </a:spcAft>
              <a:buNone/>
            </a:pPr>
            <a:r>
              <a:t/>
            </a:r>
            <a:endParaRPr sz="1800">
              <a:solidFill>
                <a:srgbClr val="234271"/>
              </a:solidFill>
            </a:endParaRPr>
          </a:p>
          <a:p>
            <a:pPr indent="0" lvl="0" marL="457200" rtl="0" algn="just">
              <a:lnSpc>
                <a:spcPct val="100000"/>
              </a:lnSpc>
              <a:spcBef>
                <a:spcPts val="0"/>
              </a:spcBef>
              <a:spcAft>
                <a:spcPts val="0"/>
              </a:spcAft>
              <a:buNone/>
            </a:pPr>
            <a:r>
              <a:t/>
            </a:r>
            <a:endParaRPr sz="1800">
              <a:solidFill>
                <a:srgbClr val="234271"/>
              </a:solidFill>
            </a:endParaRPr>
          </a:p>
          <a:p>
            <a:pPr indent="0" lvl="0" marL="457200" rtl="0" algn="just">
              <a:lnSpc>
                <a:spcPct val="100000"/>
              </a:lnSpc>
              <a:spcBef>
                <a:spcPts val="0"/>
              </a:spcBef>
              <a:spcAft>
                <a:spcPts val="0"/>
              </a:spcAft>
              <a:buNone/>
            </a:pPr>
            <a:r>
              <a:t/>
            </a:r>
            <a:endParaRPr>
              <a:solidFill>
                <a:srgbClr val="234271"/>
              </a:solidFill>
            </a:endParaRPr>
          </a:p>
        </p:txBody>
      </p:sp>
      <p:sp>
        <p:nvSpPr>
          <p:cNvPr id="355" name="Google Shape;355;g2e9f790153a_0_30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56" name="Google Shape;356;g2e9f790153a_0_309"/>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2e9f790153a_0_30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61" name="Shape 361"/>
        <p:cNvGrpSpPr/>
        <p:nvPr/>
      </p:nvGrpSpPr>
      <p:grpSpPr>
        <a:xfrm>
          <a:off x="0" y="0"/>
          <a:ext cx="0" cy="0"/>
          <a:chOff x="0" y="0"/>
          <a:chExt cx="0" cy="0"/>
        </a:xfrm>
      </p:grpSpPr>
      <p:sp>
        <p:nvSpPr>
          <p:cNvPr id="362" name="Google Shape;362;g2e9f790153a_0_407"/>
          <p:cNvSpPr txBox="1"/>
          <p:nvPr>
            <p:ph type="title"/>
          </p:nvPr>
        </p:nvSpPr>
        <p:spPr>
          <a:xfrm>
            <a:off x="457200"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Alegato Final </a:t>
            </a:r>
            <a:r>
              <a:rPr lang="en-US" sz="5000"/>
              <a:t> </a:t>
            </a:r>
            <a:endParaRPr sz="5000"/>
          </a:p>
        </p:txBody>
      </p:sp>
      <p:sp>
        <p:nvSpPr>
          <p:cNvPr id="363" name="Google Shape;363;g2e9f790153a_0_407"/>
          <p:cNvSpPr txBox="1"/>
          <p:nvPr>
            <p:ph idx="1" type="body"/>
          </p:nvPr>
        </p:nvSpPr>
        <p:spPr>
          <a:xfrm>
            <a:off x="335550" y="1018900"/>
            <a:ext cx="8351100" cy="5564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sz="3900">
                <a:solidFill>
                  <a:srgbClr val="4A86E8"/>
                </a:solidFill>
              </a:rPr>
              <a:t>R</a:t>
            </a:r>
            <a:r>
              <a:rPr lang="en-US">
                <a:solidFill>
                  <a:srgbClr val="4A86E8"/>
                </a:solidFill>
                <a:latin typeface="Georgia"/>
                <a:ea typeface="Georgia"/>
                <a:cs typeface="Georgia"/>
                <a:sym typeface="Georgia"/>
              </a:rPr>
              <a:t>eafirmación del </a:t>
            </a:r>
            <a:r>
              <a:rPr b="1" i="1" lang="en-US">
                <a:solidFill>
                  <a:srgbClr val="4A86E8"/>
                </a:solidFill>
                <a:latin typeface="Georgia"/>
                <a:ea typeface="Georgia"/>
                <a:cs typeface="Georgia"/>
                <a:sym typeface="Georgia"/>
              </a:rPr>
              <a:t>relato de la víctima, coherente, sin quiebres lógicos, fabulaciones o  motivaciones reprochables</a:t>
            </a:r>
            <a:r>
              <a:rPr lang="en-US">
                <a:solidFill>
                  <a:srgbClr val="4A86E8"/>
                </a:solidFill>
                <a:latin typeface="Georgia"/>
                <a:ea typeface="Georgia"/>
                <a:cs typeface="Georgia"/>
                <a:sym typeface="Georgia"/>
              </a:rPr>
              <a:t>.</a:t>
            </a:r>
            <a:endParaRPr>
              <a:solidFill>
                <a:srgbClr val="4A86E8"/>
              </a:solidFill>
              <a:latin typeface="Georgia"/>
              <a:ea typeface="Georgia"/>
              <a:cs typeface="Georgia"/>
              <a:sym typeface="Georgia"/>
            </a:endParaRPr>
          </a:p>
          <a:p>
            <a:pPr indent="0" lvl="0" marL="0" rtl="0" algn="just">
              <a:spcBef>
                <a:spcPts val="0"/>
              </a:spcBef>
              <a:spcAft>
                <a:spcPts val="0"/>
              </a:spcAft>
              <a:buNone/>
            </a:pPr>
            <a:r>
              <a:t/>
            </a:r>
            <a:endParaRPr>
              <a:solidFill>
                <a:srgbClr val="4A86E8"/>
              </a:solidFill>
              <a:latin typeface="Georgia"/>
              <a:ea typeface="Georgia"/>
              <a:cs typeface="Georgia"/>
              <a:sym typeface="Georgia"/>
            </a:endParaRPr>
          </a:p>
          <a:p>
            <a:pPr indent="0" lvl="0" marL="0" rtl="0" algn="just">
              <a:spcBef>
                <a:spcPts val="0"/>
              </a:spcBef>
              <a:spcAft>
                <a:spcPts val="0"/>
              </a:spcAft>
              <a:buNone/>
            </a:pPr>
            <a:r>
              <a:rPr lang="en-US">
                <a:solidFill>
                  <a:srgbClr val="4A86E8"/>
                </a:solidFill>
                <a:latin typeface="Georgia"/>
                <a:ea typeface="Georgia"/>
                <a:cs typeface="Georgia"/>
                <a:sym typeface="Georgia"/>
              </a:rPr>
              <a:t>Relación directa entre la evidencia y cada uno de los extremos de la teoría del caso.</a:t>
            </a:r>
            <a:endParaRPr>
              <a:solidFill>
                <a:srgbClr val="4A86E8"/>
              </a:solidFill>
              <a:latin typeface="Georgia"/>
              <a:ea typeface="Georgia"/>
              <a:cs typeface="Georgia"/>
              <a:sym typeface="Georgia"/>
            </a:endParaRPr>
          </a:p>
          <a:p>
            <a:pPr indent="0" lvl="0" marL="0" rtl="0" algn="just">
              <a:spcBef>
                <a:spcPts val="0"/>
              </a:spcBef>
              <a:spcAft>
                <a:spcPts val="0"/>
              </a:spcAft>
              <a:buNone/>
            </a:pPr>
            <a:r>
              <a:t/>
            </a:r>
            <a:endParaRPr>
              <a:solidFill>
                <a:srgbClr val="4A86E8"/>
              </a:solidFill>
              <a:latin typeface="Georgia"/>
              <a:ea typeface="Georgia"/>
              <a:cs typeface="Georgia"/>
              <a:sym typeface="Georgia"/>
            </a:endParaRPr>
          </a:p>
          <a:p>
            <a:pPr indent="0" lvl="0" marL="0" rtl="0" algn="just">
              <a:spcBef>
                <a:spcPts val="0"/>
              </a:spcBef>
              <a:spcAft>
                <a:spcPts val="0"/>
              </a:spcAft>
              <a:buNone/>
            </a:pPr>
            <a:r>
              <a:rPr lang="en-US">
                <a:solidFill>
                  <a:srgbClr val="4A86E8"/>
                </a:solidFill>
                <a:latin typeface="Georgia"/>
                <a:ea typeface="Georgia"/>
                <a:cs typeface="Georgia"/>
                <a:sym typeface="Georgia"/>
              </a:rPr>
              <a:t>Extensión del daño no sólo para cesura, sino como prueba de la existencia del hecho, la huella física y la psíquica.</a:t>
            </a:r>
            <a:endParaRPr sz="3300">
              <a:solidFill>
                <a:srgbClr val="4A86E8"/>
              </a:solidFill>
              <a:latin typeface="Georgia"/>
              <a:ea typeface="Georgia"/>
              <a:cs typeface="Georgia"/>
              <a:sym typeface="Georgia"/>
            </a:endParaRPr>
          </a:p>
          <a:p>
            <a:pPr indent="0" lvl="0" marL="0" rtl="0" algn="just">
              <a:spcBef>
                <a:spcPts val="0"/>
              </a:spcBef>
              <a:spcAft>
                <a:spcPts val="0"/>
              </a:spcAft>
              <a:buNone/>
            </a:pPr>
            <a:r>
              <a:rPr lang="en-US" sz="2200">
                <a:solidFill>
                  <a:srgbClr val="234271"/>
                </a:solidFill>
              </a:rPr>
              <a:t> </a:t>
            </a:r>
            <a:endParaRPr sz="2200">
              <a:solidFill>
                <a:srgbClr val="234271"/>
              </a:solidFill>
            </a:endParaRPr>
          </a:p>
          <a:p>
            <a:pPr indent="0" lvl="0" marL="914400" rtl="0" algn="just">
              <a:spcBef>
                <a:spcPts val="0"/>
              </a:spcBef>
              <a:spcAft>
                <a:spcPts val="0"/>
              </a:spcAft>
              <a:buNone/>
            </a:pPr>
            <a:r>
              <a:t/>
            </a:r>
            <a:endParaRPr sz="1800">
              <a:solidFill>
                <a:srgbClr val="234271"/>
              </a:solidFill>
            </a:endParaRPr>
          </a:p>
          <a:p>
            <a:pPr indent="0" lvl="0" marL="457200" rtl="0" algn="just">
              <a:lnSpc>
                <a:spcPct val="100000"/>
              </a:lnSpc>
              <a:spcBef>
                <a:spcPts val="0"/>
              </a:spcBef>
              <a:spcAft>
                <a:spcPts val="0"/>
              </a:spcAft>
              <a:buNone/>
            </a:pPr>
            <a:r>
              <a:t/>
            </a:r>
            <a:endParaRPr sz="1800">
              <a:solidFill>
                <a:srgbClr val="234271"/>
              </a:solidFill>
            </a:endParaRPr>
          </a:p>
          <a:p>
            <a:pPr indent="0" lvl="0" marL="457200" rtl="0" algn="just">
              <a:lnSpc>
                <a:spcPct val="100000"/>
              </a:lnSpc>
              <a:spcBef>
                <a:spcPts val="0"/>
              </a:spcBef>
              <a:spcAft>
                <a:spcPts val="0"/>
              </a:spcAft>
              <a:buNone/>
            </a:pPr>
            <a:r>
              <a:t/>
            </a:r>
            <a:endParaRPr>
              <a:solidFill>
                <a:srgbClr val="234271"/>
              </a:solidFill>
            </a:endParaRPr>
          </a:p>
        </p:txBody>
      </p:sp>
      <p:sp>
        <p:nvSpPr>
          <p:cNvPr id="364" name="Google Shape;364;g2e9f790153a_0_407"/>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65" name="Google Shape;365;g2e9f790153a_0_407"/>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2e9f790153a_0_407"/>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70" name="Shape 370"/>
        <p:cNvGrpSpPr/>
        <p:nvPr/>
      </p:nvGrpSpPr>
      <p:grpSpPr>
        <a:xfrm>
          <a:off x="0" y="0"/>
          <a:ext cx="0" cy="0"/>
          <a:chOff x="0" y="0"/>
          <a:chExt cx="0" cy="0"/>
        </a:xfrm>
      </p:grpSpPr>
      <p:sp>
        <p:nvSpPr>
          <p:cNvPr id="371" name="Google Shape;371;g2e9f790153a_0_399"/>
          <p:cNvSpPr txBox="1"/>
          <p:nvPr>
            <p:ph type="title"/>
          </p:nvPr>
        </p:nvSpPr>
        <p:spPr>
          <a:xfrm>
            <a:off x="457200"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Instrucciones Finales </a:t>
            </a:r>
            <a:r>
              <a:rPr lang="en-US" sz="5000"/>
              <a:t> </a:t>
            </a:r>
            <a:endParaRPr sz="5000"/>
          </a:p>
        </p:txBody>
      </p:sp>
      <p:sp>
        <p:nvSpPr>
          <p:cNvPr id="372" name="Google Shape;372;g2e9f790153a_0_399"/>
          <p:cNvSpPr txBox="1"/>
          <p:nvPr>
            <p:ph idx="1" type="body"/>
          </p:nvPr>
        </p:nvSpPr>
        <p:spPr>
          <a:xfrm>
            <a:off x="335550" y="1216400"/>
            <a:ext cx="8351100" cy="53478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rPr lang="en-US" sz="3000">
                <a:solidFill>
                  <a:srgbClr val="4A86E8"/>
                </a:solidFill>
              </a:rPr>
              <a:t>Necesidad y alcance de las instrucciones finales sobre valoración de la evidencia y testimonios en casos de delitos contra la integridad sexual…</a:t>
            </a:r>
            <a:endParaRPr sz="3000">
              <a:solidFill>
                <a:srgbClr val="4A86E8"/>
              </a:solidFill>
            </a:endParaRPr>
          </a:p>
          <a:p>
            <a:pPr indent="0" lvl="0" marL="457200" rtl="0" algn="just">
              <a:lnSpc>
                <a:spcPct val="100000"/>
              </a:lnSpc>
              <a:spcBef>
                <a:spcPts val="0"/>
              </a:spcBef>
              <a:spcAft>
                <a:spcPts val="0"/>
              </a:spcAft>
              <a:buNone/>
            </a:pPr>
            <a:r>
              <a:t/>
            </a:r>
            <a:endParaRPr sz="3000">
              <a:solidFill>
                <a:srgbClr val="4A86E8"/>
              </a:solidFill>
            </a:endParaRPr>
          </a:p>
          <a:p>
            <a:pPr indent="0" lvl="0" marL="457200" rtl="0" algn="just">
              <a:lnSpc>
                <a:spcPct val="100000"/>
              </a:lnSpc>
              <a:spcBef>
                <a:spcPts val="0"/>
              </a:spcBef>
              <a:spcAft>
                <a:spcPts val="0"/>
              </a:spcAft>
              <a:buNone/>
            </a:pPr>
            <a:r>
              <a:rPr lang="en-US" sz="3000">
                <a:solidFill>
                  <a:srgbClr val="4A86E8"/>
                </a:solidFill>
              </a:rPr>
              <a:t>Si no está en el Código… vs Ley Micaela + la CIDH</a:t>
            </a:r>
            <a:endParaRPr sz="3000">
              <a:solidFill>
                <a:srgbClr val="4A86E8"/>
              </a:solidFill>
            </a:endParaRPr>
          </a:p>
          <a:p>
            <a:pPr indent="0" lvl="0" marL="457200" rtl="0" algn="just">
              <a:lnSpc>
                <a:spcPct val="100000"/>
              </a:lnSpc>
              <a:spcBef>
                <a:spcPts val="0"/>
              </a:spcBef>
              <a:spcAft>
                <a:spcPts val="0"/>
              </a:spcAft>
              <a:buNone/>
            </a:pPr>
            <a:r>
              <a:t/>
            </a:r>
            <a:endParaRPr sz="3000">
              <a:solidFill>
                <a:srgbClr val="4A86E8"/>
              </a:solidFill>
            </a:endParaRPr>
          </a:p>
          <a:p>
            <a:pPr indent="0" lvl="0" marL="457200" rtl="0" algn="just">
              <a:lnSpc>
                <a:spcPct val="100000"/>
              </a:lnSpc>
              <a:spcBef>
                <a:spcPts val="0"/>
              </a:spcBef>
              <a:spcAft>
                <a:spcPts val="0"/>
              </a:spcAft>
              <a:buNone/>
            </a:pPr>
            <a:r>
              <a:rPr lang="en-US" sz="3000">
                <a:solidFill>
                  <a:srgbClr val="4A86E8"/>
                </a:solidFill>
              </a:rPr>
              <a:t>De donde  salen los criterios…</a:t>
            </a:r>
            <a:endParaRPr sz="3000">
              <a:solidFill>
                <a:srgbClr val="4A86E8"/>
              </a:solidFill>
            </a:endParaRPr>
          </a:p>
          <a:p>
            <a:pPr indent="0" lvl="0" marL="457200" rtl="0" algn="just">
              <a:lnSpc>
                <a:spcPct val="100000"/>
              </a:lnSpc>
              <a:spcBef>
                <a:spcPts val="0"/>
              </a:spcBef>
              <a:spcAft>
                <a:spcPts val="0"/>
              </a:spcAft>
              <a:buNone/>
            </a:pPr>
            <a:r>
              <a:t/>
            </a:r>
            <a:endParaRPr sz="2700">
              <a:solidFill>
                <a:srgbClr val="4A86E8"/>
              </a:solidFill>
            </a:endParaRPr>
          </a:p>
          <a:p>
            <a:pPr indent="0" lvl="0" marL="457200" rtl="0" algn="just">
              <a:lnSpc>
                <a:spcPct val="100000"/>
              </a:lnSpc>
              <a:spcBef>
                <a:spcPts val="0"/>
              </a:spcBef>
              <a:spcAft>
                <a:spcPts val="0"/>
              </a:spcAft>
              <a:buNone/>
            </a:pPr>
            <a:r>
              <a:t/>
            </a:r>
            <a:endParaRPr sz="2700">
              <a:solidFill>
                <a:srgbClr val="4A86E8"/>
              </a:solidFill>
            </a:endParaRPr>
          </a:p>
          <a:p>
            <a:pPr indent="0" lvl="0" marL="457200" rtl="0" algn="just">
              <a:lnSpc>
                <a:spcPct val="100000"/>
              </a:lnSpc>
              <a:spcBef>
                <a:spcPts val="0"/>
              </a:spcBef>
              <a:spcAft>
                <a:spcPts val="0"/>
              </a:spcAft>
              <a:buNone/>
            </a:pPr>
            <a:r>
              <a:t/>
            </a:r>
            <a:endParaRPr>
              <a:solidFill>
                <a:srgbClr val="234271"/>
              </a:solidFill>
            </a:endParaRPr>
          </a:p>
        </p:txBody>
      </p:sp>
      <p:sp>
        <p:nvSpPr>
          <p:cNvPr id="373" name="Google Shape;373;g2e9f790153a_0_39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74" name="Google Shape;374;g2e9f790153a_0_399"/>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2e9f790153a_0_39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155a779cc3_0_253"/>
          <p:cNvSpPr txBox="1"/>
          <p:nvPr>
            <p:ph type="title"/>
          </p:nvPr>
        </p:nvSpPr>
        <p:spPr>
          <a:xfrm>
            <a:off x="304800" y="457200"/>
            <a:ext cx="8686800" cy="838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ibre Franklin Medium"/>
              <a:buNone/>
            </a:pPr>
            <a:r>
              <a:rPr lang="en-US">
                <a:solidFill>
                  <a:srgbClr val="4A86E8"/>
                </a:solidFill>
              </a:rPr>
              <a:t>CASO C.R.P. V.P.C. VS NICARAGUA 8/03/2018</a:t>
            </a:r>
            <a:endParaRPr>
              <a:solidFill>
                <a:srgbClr val="4A86E8"/>
              </a:solidFill>
            </a:endParaRPr>
          </a:p>
        </p:txBody>
      </p:sp>
      <p:sp>
        <p:nvSpPr>
          <p:cNvPr id="381" name="Google Shape;381;g2155a779cc3_0_253"/>
          <p:cNvSpPr txBox="1"/>
          <p:nvPr>
            <p:ph idx="1" type="body"/>
          </p:nvPr>
        </p:nvSpPr>
        <p:spPr>
          <a:xfrm>
            <a:off x="304800" y="1554162"/>
            <a:ext cx="8686800" cy="4526100"/>
          </a:xfrm>
          <a:prstGeom prst="rect">
            <a:avLst/>
          </a:prstGeom>
        </p:spPr>
        <p:txBody>
          <a:bodyPr anchorCtr="0" anchor="t" bIns="45700" lIns="91425" spcFirstLastPara="1" rIns="91425" wrap="square" tIns="45700">
            <a:normAutofit/>
          </a:bodyPr>
          <a:lstStyle/>
          <a:p>
            <a:pPr indent="0" lvl="0" marL="457200" rtl="0" algn="just">
              <a:spcBef>
                <a:spcPts val="0"/>
              </a:spcBef>
              <a:spcAft>
                <a:spcPts val="0"/>
              </a:spcAft>
              <a:buNone/>
            </a:pPr>
            <a:r>
              <a:rPr b="1" i="1" lang="en-US" sz="2800">
                <a:solidFill>
                  <a:srgbClr val="4A86E8"/>
                </a:solidFill>
              </a:rPr>
              <a:t>Resulta de buena práctica para paliar el traslado de prejuicios  e ideas de los jurados a sus decisiones, el ofrecimiento de pruebas de expertos, llamadas pruebas contra-intuitivas, dirigidas a brindar información a los jurados sobre las particularidades de los hechos que serán motivo de juicio, a fin de que puedan realizar una valoración de la prueba  lo más objetivamente posible (considerando 265)</a:t>
            </a:r>
            <a:endParaRPr b="1" i="1" sz="2800">
              <a:solidFill>
                <a:srgbClr val="4A86E8"/>
              </a:solidFill>
            </a:endParaRPr>
          </a:p>
          <a:p>
            <a:pPr indent="0" lvl="0" marL="0" rtl="0" algn="just">
              <a:spcBef>
                <a:spcPts val="360"/>
              </a:spcBef>
              <a:spcAft>
                <a:spcPts val="0"/>
              </a:spcAft>
              <a:buNone/>
            </a:pPr>
            <a:r>
              <a:t/>
            </a:r>
            <a:endParaRPr/>
          </a:p>
        </p:txBody>
      </p:sp>
      <p:sp>
        <p:nvSpPr>
          <p:cNvPr id="382" name="Google Shape;382;g2155a779cc3_0_253"/>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86" name="Shape 386"/>
        <p:cNvGrpSpPr/>
        <p:nvPr/>
      </p:nvGrpSpPr>
      <p:grpSpPr>
        <a:xfrm>
          <a:off x="0" y="0"/>
          <a:ext cx="0" cy="0"/>
          <a:chOff x="0" y="0"/>
          <a:chExt cx="0" cy="0"/>
        </a:xfrm>
      </p:grpSpPr>
      <p:sp>
        <p:nvSpPr>
          <p:cNvPr id="387" name="Google Shape;387;g2155a779cc3_0_77"/>
          <p:cNvSpPr txBox="1"/>
          <p:nvPr>
            <p:ph type="title"/>
          </p:nvPr>
        </p:nvSpPr>
        <p:spPr>
          <a:xfrm>
            <a:off x="457200" y="116632"/>
            <a:ext cx="8229600" cy="1296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300">
                <a:solidFill>
                  <a:srgbClr val="4A86E8"/>
                </a:solidFill>
              </a:rPr>
              <a:t>El testigo experto</a:t>
            </a:r>
            <a:endParaRPr sz="5300">
              <a:solidFill>
                <a:srgbClr val="4A86E8"/>
              </a:solidFill>
            </a:endParaRPr>
          </a:p>
        </p:txBody>
      </p:sp>
      <p:pic>
        <p:nvPicPr>
          <p:cNvPr id="388" name="Google Shape;388;g2155a779cc3_0_77"/>
          <p:cNvPicPr preferRelativeResize="0"/>
          <p:nvPr>
            <p:ph idx="1" type="body"/>
          </p:nvPr>
        </p:nvPicPr>
        <p:blipFill rotWithShape="1">
          <a:blip r:embed="rId4">
            <a:alphaModFix/>
          </a:blip>
          <a:srcRect b="0" l="0" r="0" t="0"/>
          <a:stretch/>
        </p:blipFill>
        <p:spPr>
          <a:xfrm>
            <a:off x="1763688" y="1600200"/>
            <a:ext cx="5328600" cy="4909800"/>
          </a:xfrm>
          <a:prstGeom prst="rect">
            <a:avLst/>
          </a:prstGeom>
          <a:noFill/>
          <a:ln>
            <a:noFill/>
          </a:ln>
        </p:spPr>
      </p:pic>
      <p:sp>
        <p:nvSpPr>
          <p:cNvPr id="389" name="Google Shape;389;g2155a779cc3_0_77"/>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90" name="Google Shape;390;g2155a779cc3_0_77"/>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2155a779cc3_0_77"/>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155a779cc3_0_165"/>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a:t>
            </a:r>
            <a:r>
              <a:rPr lang="en-US">
                <a:solidFill>
                  <a:srgbClr val="4A86E8"/>
                </a:solidFill>
              </a:rPr>
              <a:t>NECESIDAD DEL TESTIGO EXPERTO</a:t>
            </a:r>
            <a:endParaRPr>
              <a:solidFill>
                <a:srgbClr val="4A86E8"/>
              </a:solidFill>
            </a:endParaRPr>
          </a:p>
        </p:txBody>
      </p:sp>
      <p:sp>
        <p:nvSpPr>
          <p:cNvPr id="397" name="Google Shape;397;g2155a779cc3_0_165"/>
          <p:cNvSpPr txBox="1"/>
          <p:nvPr>
            <p:ph idx="1" type="body"/>
          </p:nvPr>
        </p:nvSpPr>
        <p:spPr>
          <a:xfrm>
            <a:off x="304800" y="1554162"/>
            <a:ext cx="8686800" cy="4526100"/>
          </a:xfrm>
          <a:prstGeom prst="rect">
            <a:avLst/>
          </a:prstGeom>
        </p:spPr>
        <p:txBody>
          <a:bodyPr anchorCtr="0" anchor="t" bIns="45700" lIns="91425" spcFirstLastPara="1" rIns="91425" wrap="square" tIns="45700">
            <a:normAutofit lnSpcReduction="20000"/>
          </a:bodyPr>
          <a:lstStyle/>
          <a:p>
            <a:pPr indent="0" lvl="0" marL="0" rtl="0" algn="just">
              <a:spcBef>
                <a:spcPts val="360"/>
              </a:spcBef>
              <a:spcAft>
                <a:spcPts val="0"/>
              </a:spcAft>
              <a:buNone/>
            </a:pPr>
            <a:r>
              <a:rPr lang="en-US">
                <a:solidFill>
                  <a:srgbClr val="4A86E8"/>
                </a:solidFill>
              </a:rPr>
              <a:t>1. Ilustrar la jurado con información de calidad sobre un tema determinado, en miras a dotarlo de elementos para decidir.</a:t>
            </a:r>
            <a:endParaRPr>
              <a:solidFill>
                <a:srgbClr val="4A86E8"/>
              </a:solidFill>
            </a:endParaRPr>
          </a:p>
          <a:p>
            <a:pPr indent="0" lvl="0" marL="0" rtl="0" algn="just">
              <a:spcBef>
                <a:spcPts val="360"/>
              </a:spcBef>
              <a:spcAft>
                <a:spcPts val="0"/>
              </a:spcAft>
              <a:buNone/>
            </a:pPr>
            <a:r>
              <a:t/>
            </a:r>
            <a:endParaRPr>
              <a:solidFill>
                <a:srgbClr val="4A86E8"/>
              </a:solidFill>
            </a:endParaRPr>
          </a:p>
          <a:p>
            <a:pPr indent="0" lvl="0" marL="0" rtl="0" algn="just">
              <a:spcBef>
                <a:spcPts val="360"/>
              </a:spcBef>
              <a:spcAft>
                <a:spcPts val="0"/>
              </a:spcAft>
              <a:buNone/>
            </a:pPr>
            <a:r>
              <a:rPr lang="en-US">
                <a:solidFill>
                  <a:srgbClr val="4A86E8"/>
                </a:solidFill>
              </a:rPr>
              <a:t>2. Necesidad de contextualizar el caso, su temática e importancia del tema.</a:t>
            </a:r>
            <a:endParaRPr>
              <a:solidFill>
                <a:srgbClr val="4A86E8"/>
              </a:solidFill>
            </a:endParaRPr>
          </a:p>
          <a:p>
            <a:pPr indent="0" lvl="0" marL="0" rtl="0" algn="just">
              <a:spcBef>
                <a:spcPts val="360"/>
              </a:spcBef>
              <a:spcAft>
                <a:spcPts val="0"/>
              </a:spcAft>
              <a:buNone/>
            </a:pPr>
            <a:r>
              <a:t/>
            </a:r>
            <a:endParaRPr>
              <a:solidFill>
                <a:srgbClr val="4A86E8"/>
              </a:solidFill>
            </a:endParaRPr>
          </a:p>
          <a:p>
            <a:pPr indent="0" lvl="0" marL="0" rtl="0" algn="just">
              <a:spcBef>
                <a:spcPts val="360"/>
              </a:spcBef>
              <a:spcAft>
                <a:spcPts val="0"/>
              </a:spcAft>
              <a:buNone/>
            </a:pPr>
            <a:r>
              <a:rPr lang="en-US">
                <a:solidFill>
                  <a:srgbClr val="4A86E8"/>
                </a:solidFill>
              </a:rPr>
              <a:t>3. Despojar al jurado de estereotipos.</a:t>
            </a:r>
            <a:endParaRPr>
              <a:solidFill>
                <a:srgbClr val="4A86E8"/>
              </a:solidFill>
            </a:endParaRPr>
          </a:p>
          <a:p>
            <a:pPr indent="0" lvl="0" marL="0" rtl="0" algn="just">
              <a:spcBef>
                <a:spcPts val="360"/>
              </a:spcBef>
              <a:spcAft>
                <a:spcPts val="0"/>
              </a:spcAft>
              <a:buNone/>
            </a:pPr>
            <a:r>
              <a:t/>
            </a:r>
            <a:endParaRPr>
              <a:solidFill>
                <a:srgbClr val="4A86E8"/>
              </a:solidFill>
            </a:endParaRPr>
          </a:p>
          <a:p>
            <a:pPr indent="0" lvl="0" marL="0" rtl="0" algn="just">
              <a:spcBef>
                <a:spcPts val="360"/>
              </a:spcBef>
              <a:spcAft>
                <a:spcPts val="0"/>
              </a:spcAft>
              <a:buNone/>
            </a:pPr>
            <a:r>
              <a:rPr lang="en-US">
                <a:solidFill>
                  <a:srgbClr val="4A86E8"/>
                </a:solidFill>
              </a:rPr>
              <a:t>4. Peligro de nulificación por el Jurado</a:t>
            </a:r>
            <a:r>
              <a:rPr lang="en-US"/>
              <a:t>.</a:t>
            </a:r>
            <a:endParaRPr/>
          </a:p>
        </p:txBody>
      </p:sp>
      <p:sp>
        <p:nvSpPr>
          <p:cNvPr id="398" name="Google Shape;398;g2155a779cc3_0_165"/>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e9f790153a_0_6"/>
          <p:cNvSpPr txBox="1"/>
          <p:nvPr>
            <p:ph type="title"/>
          </p:nvPr>
        </p:nvSpPr>
        <p:spPr>
          <a:xfrm>
            <a:off x="457200" y="325625"/>
            <a:ext cx="8229600" cy="67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Libre Franklin Medium"/>
              <a:buNone/>
            </a:pPr>
            <a:r>
              <a:rPr lang="en-US"/>
              <a:t> </a:t>
            </a:r>
            <a:r>
              <a:rPr lang="en-US">
                <a:solidFill>
                  <a:srgbClr val="4A86E8"/>
                </a:solidFill>
              </a:rPr>
              <a:t>Herramientas disponibles </a:t>
            </a:r>
            <a:endParaRPr>
              <a:solidFill>
                <a:srgbClr val="4A86E8"/>
              </a:solidFill>
            </a:endParaRPr>
          </a:p>
        </p:txBody>
      </p:sp>
      <p:sp>
        <p:nvSpPr>
          <p:cNvPr id="188" name="Google Shape;188;g2e9f790153a_0_6"/>
          <p:cNvSpPr txBox="1"/>
          <p:nvPr>
            <p:ph idx="1" type="body"/>
          </p:nvPr>
        </p:nvSpPr>
        <p:spPr>
          <a:xfrm>
            <a:off x="457200" y="999425"/>
            <a:ext cx="8229600" cy="5721300"/>
          </a:xfrm>
          <a:prstGeom prst="rect">
            <a:avLst/>
          </a:prstGeom>
          <a:noFill/>
          <a:ln>
            <a:noFill/>
          </a:ln>
        </p:spPr>
        <p:txBody>
          <a:bodyPr anchorCtr="0" anchor="t" bIns="45700" lIns="91425" spcFirstLastPara="1" rIns="91425" wrap="square" tIns="45700">
            <a:noAutofit/>
          </a:bodyPr>
          <a:lstStyle/>
          <a:p>
            <a:pPr indent="-347662" lvl="0" marL="457200" rtl="0" algn="just">
              <a:lnSpc>
                <a:spcPct val="115000"/>
              </a:lnSpc>
              <a:spcBef>
                <a:spcPts val="1200"/>
              </a:spcBef>
              <a:spcAft>
                <a:spcPts val="0"/>
              </a:spcAft>
              <a:buClr>
                <a:srgbClr val="4A86E8"/>
              </a:buClr>
              <a:buSzPts val="1875"/>
              <a:buFont typeface="Georgia"/>
              <a:buAutoNum type="arabicPeriod"/>
            </a:pPr>
            <a:r>
              <a:rPr lang="en-US" sz="1875">
                <a:solidFill>
                  <a:srgbClr val="4A86E8"/>
                </a:solidFill>
                <a:latin typeface="Georgia"/>
                <a:ea typeface="Georgia"/>
                <a:cs typeface="Georgia"/>
                <a:sym typeface="Georgia"/>
              </a:rPr>
              <a:t>Ofrecimiento de prueba de calidad, que ayuda a dar veredicto en base a la evidencia rendida.</a:t>
            </a:r>
            <a:endParaRPr sz="1875">
              <a:solidFill>
                <a:srgbClr val="4A86E8"/>
              </a:solidFill>
              <a:latin typeface="Georgia"/>
              <a:ea typeface="Georgia"/>
              <a:cs typeface="Georgia"/>
              <a:sym typeface="Georgia"/>
            </a:endParaRPr>
          </a:p>
          <a:p>
            <a:pPr indent="0" lvl="0" marL="457200" rtl="0" algn="just">
              <a:lnSpc>
                <a:spcPct val="115000"/>
              </a:lnSpc>
              <a:spcBef>
                <a:spcPts val="1200"/>
              </a:spcBef>
              <a:spcAft>
                <a:spcPts val="0"/>
              </a:spcAft>
              <a:buSzPts val="275"/>
              <a:buNone/>
            </a:pPr>
            <a:r>
              <a:t/>
            </a:r>
            <a:endParaRPr sz="1875">
              <a:solidFill>
                <a:srgbClr val="4A86E8"/>
              </a:solidFill>
              <a:latin typeface="Georgia"/>
              <a:ea typeface="Georgia"/>
              <a:cs typeface="Georgia"/>
              <a:sym typeface="Georgia"/>
            </a:endParaRPr>
          </a:p>
          <a:p>
            <a:pPr indent="-347662" lvl="0" marL="457200" rtl="0" algn="just">
              <a:lnSpc>
                <a:spcPct val="115000"/>
              </a:lnSpc>
              <a:spcBef>
                <a:spcPts val="1200"/>
              </a:spcBef>
              <a:spcAft>
                <a:spcPts val="0"/>
              </a:spcAft>
              <a:buClr>
                <a:srgbClr val="4A86E8"/>
              </a:buClr>
              <a:buSzPts val="1875"/>
              <a:buFont typeface="Georgia"/>
              <a:buAutoNum type="arabicPeriod"/>
            </a:pPr>
            <a:r>
              <a:rPr lang="en-US" sz="1875">
                <a:solidFill>
                  <a:srgbClr val="4A86E8"/>
                </a:solidFill>
                <a:latin typeface="Georgia"/>
                <a:ea typeface="Georgia"/>
                <a:cs typeface="Georgia"/>
                <a:sym typeface="Georgia"/>
              </a:rPr>
              <a:t>La aplicación estricta de las reglas de evidencia que protegen la privacidad y dignidad de las víctimas y que podrían desviar la mirada de la evidencia rendida.</a:t>
            </a:r>
            <a:endParaRPr sz="1875">
              <a:solidFill>
                <a:srgbClr val="4A86E8"/>
              </a:solidFill>
              <a:latin typeface="Georgia"/>
              <a:ea typeface="Georgia"/>
              <a:cs typeface="Georgia"/>
              <a:sym typeface="Georgia"/>
            </a:endParaRPr>
          </a:p>
          <a:p>
            <a:pPr indent="0" lvl="0" marL="457200" rtl="0" algn="just">
              <a:lnSpc>
                <a:spcPct val="115000"/>
              </a:lnSpc>
              <a:spcBef>
                <a:spcPts val="1200"/>
              </a:spcBef>
              <a:spcAft>
                <a:spcPts val="0"/>
              </a:spcAft>
              <a:buSzPts val="275"/>
              <a:buNone/>
            </a:pPr>
            <a:r>
              <a:t/>
            </a:r>
            <a:endParaRPr sz="1875">
              <a:solidFill>
                <a:srgbClr val="4A86E8"/>
              </a:solidFill>
              <a:latin typeface="Georgia"/>
              <a:ea typeface="Georgia"/>
              <a:cs typeface="Georgia"/>
              <a:sym typeface="Georgia"/>
            </a:endParaRPr>
          </a:p>
          <a:p>
            <a:pPr indent="-347662" lvl="0" marL="457200" rtl="0" algn="just">
              <a:lnSpc>
                <a:spcPct val="115000"/>
              </a:lnSpc>
              <a:spcBef>
                <a:spcPts val="1200"/>
              </a:spcBef>
              <a:spcAft>
                <a:spcPts val="0"/>
              </a:spcAft>
              <a:buClr>
                <a:srgbClr val="4A86E8"/>
              </a:buClr>
              <a:buSzPts val="1875"/>
              <a:buFont typeface="Georgia"/>
              <a:buAutoNum type="arabicPeriod"/>
            </a:pPr>
            <a:r>
              <a:rPr b="1" lang="en-US" sz="1875">
                <a:solidFill>
                  <a:srgbClr val="4A86E8"/>
                </a:solidFill>
                <a:latin typeface="Georgia"/>
                <a:ea typeface="Georgia"/>
                <a:cs typeface="Georgia"/>
                <a:sym typeface="Georgia"/>
              </a:rPr>
              <a:t>Selección cuidadosa y rigurosa de los jurados en el Voir Dire</a:t>
            </a:r>
            <a:r>
              <a:rPr lang="en-US" sz="1875">
                <a:solidFill>
                  <a:srgbClr val="4A86E8"/>
                </a:solidFill>
                <a:latin typeface="Georgia"/>
                <a:ea typeface="Georgia"/>
                <a:cs typeface="Georgia"/>
                <a:sym typeface="Georgia"/>
              </a:rPr>
              <a:t>.</a:t>
            </a:r>
            <a:endParaRPr sz="1875">
              <a:solidFill>
                <a:srgbClr val="4A86E8"/>
              </a:solidFill>
              <a:latin typeface="Georgia"/>
              <a:ea typeface="Georgia"/>
              <a:cs typeface="Georgia"/>
              <a:sym typeface="Georgia"/>
            </a:endParaRPr>
          </a:p>
          <a:p>
            <a:pPr indent="0" lvl="0" marL="457200" rtl="0" algn="just">
              <a:lnSpc>
                <a:spcPct val="115000"/>
              </a:lnSpc>
              <a:spcBef>
                <a:spcPts val="1200"/>
              </a:spcBef>
              <a:spcAft>
                <a:spcPts val="0"/>
              </a:spcAft>
              <a:buSzPts val="275"/>
              <a:buNone/>
            </a:pPr>
            <a:r>
              <a:t/>
            </a:r>
            <a:endParaRPr sz="1875">
              <a:solidFill>
                <a:srgbClr val="4A86E8"/>
              </a:solidFill>
              <a:latin typeface="Georgia"/>
              <a:ea typeface="Georgia"/>
              <a:cs typeface="Georgia"/>
              <a:sym typeface="Georgia"/>
            </a:endParaRPr>
          </a:p>
          <a:p>
            <a:pPr indent="-347662" lvl="0" marL="457200" rtl="0" algn="just">
              <a:lnSpc>
                <a:spcPct val="115000"/>
              </a:lnSpc>
              <a:spcBef>
                <a:spcPts val="1200"/>
              </a:spcBef>
              <a:spcAft>
                <a:spcPts val="0"/>
              </a:spcAft>
              <a:buClr>
                <a:srgbClr val="4A86E8"/>
              </a:buClr>
              <a:buSzPts val="1875"/>
              <a:buFont typeface="Georgia"/>
              <a:buAutoNum type="arabicPeriod"/>
            </a:pPr>
            <a:r>
              <a:rPr lang="en-US" sz="1875">
                <a:solidFill>
                  <a:srgbClr val="4A86E8"/>
                </a:solidFill>
                <a:latin typeface="Georgia"/>
                <a:ea typeface="Georgia"/>
                <a:cs typeface="Georgia"/>
                <a:sym typeface="Georgia"/>
              </a:rPr>
              <a:t>Educación durante el proceso de selección sobre la naturaleza de los delitos sexuales y los mitos comunes asociados con ellos.</a:t>
            </a:r>
            <a:endParaRPr sz="1875">
              <a:solidFill>
                <a:srgbClr val="4A86E8"/>
              </a:solidFill>
              <a:latin typeface="Georgia"/>
              <a:ea typeface="Georgia"/>
              <a:cs typeface="Georgia"/>
              <a:sym typeface="Georgia"/>
            </a:endParaRPr>
          </a:p>
          <a:p>
            <a:pPr indent="0" lvl="0" marL="457200" rtl="0" algn="just">
              <a:lnSpc>
                <a:spcPct val="115000"/>
              </a:lnSpc>
              <a:spcBef>
                <a:spcPts val="1200"/>
              </a:spcBef>
              <a:spcAft>
                <a:spcPts val="0"/>
              </a:spcAft>
              <a:buSzPts val="275"/>
              <a:buNone/>
            </a:pPr>
            <a:r>
              <a:t/>
            </a:r>
            <a:endParaRPr sz="1875">
              <a:solidFill>
                <a:srgbClr val="4A86E8"/>
              </a:solidFill>
              <a:latin typeface="Georgia"/>
              <a:ea typeface="Georgia"/>
              <a:cs typeface="Georgia"/>
              <a:sym typeface="Georgia"/>
            </a:endParaRPr>
          </a:p>
          <a:p>
            <a:pPr indent="-347662" lvl="0" marL="457200" rtl="0" algn="just">
              <a:lnSpc>
                <a:spcPct val="115000"/>
              </a:lnSpc>
              <a:spcBef>
                <a:spcPts val="1200"/>
              </a:spcBef>
              <a:spcAft>
                <a:spcPts val="0"/>
              </a:spcAft>
              <a:buClr>
                <a:srgbClr val="4A86E8"/>
              </a:buClr>
              <a:buSzPts val="1875"/>
              <a:buFont typeface="Georgia"/>
              <a:buAutoNum type="arabicPeriod"/>
            </a:pPr>
            <a:r>
              <a:rPr i="1" lang="en-US" sz="1875">
                <a:solidFill>
                  <a:srgbClr val="4A86E8"/>
                </a:solidFill>
                <a:highlight>
                  <a:srgbClr val="DCD0B0"/>
                </a:highlight>
              </a:rPr>
              <a:t>I</a:t>
            </a:r>
            <a:r>
              <a:rPr b="1" i="1" lang="en-US" sz="1875">
                <a:solidFill>
                  <a:srgbClr val="4A86E8"/>
                </a:solidFill>
                <a:highlight>
                  <a:srgbClr val="DCD0B0"/>
                </a:highlight>
              </a:rPr>
              <a:t>nstrucciones finales con reglas específicas de valoración</a:t>
            </a:r>
            <a:endParaRPr b="1" i="1" sz="1875">
              <a:solidFill>
                <a:srgbClr val="4A86E8"/>
              </a:solidFill>
              <a:highlight>
                <a:srgbClr val="DCD0B0"/>
              </a:highlight>
            </a:endParaRPr>
          </a:p>
          <a:p>
            <a:pPr indent="0" lvl="0" marL="0" rtl="0" algn="just">
              <a:lnSpc>
                <a:spcPct val="100000"/>
              </a:lnSpc>
              <a:spcBef>
                <a:spcPts val="1200"/>
              </a:spcBef>
              <a:spcAft>
                <a:spcPts val="0"/>
              </a:spcAft>
              <a:buSzPts val="315"/>
              <a:buNone/>
            </a:pPr>
            <a:r>
              <a:t/>
            </a:r>
            <a:endParaRPr b="1" i="1" sz="1000">
              <a:solidFill>
                <a:srgbClr val="4A86E8"/>
              </a:solidFill>
              <a:highlight>
                <a:srgbClr val="DCD0B0"/>
              </a:highlight>
            </a:endParaRPr>
          </a:p>
          <a:p>
            <a:pPr indent="0" lvl="0" marL="0" rtl="0" algn="just">
              <a:lnSpc>
                <a:spcPct val="100000"/>
              </a:lnSpc>
              <a:spcBef>
                <a:spcPts val="0"/>
              </a:spcBef>
              <a:spcAft>
                <a:spcPts val="0"/>
              </a:spcAft>
              <a:buSzPts val="315"/>
              <a:buNone/>
            </a:pPr>
            <a:r>
              <a:t/>
            </a:r>
            <a:endParaRPr b="1" i="1" sz="1000">
              <a:solidFill>
                <a:srgbClr val="4A86E8"/>
              </a:solidFill>
            </a:endParaRPr>
          </a:p>
          <a:p>
            <a:pPr indent="0" lvl="0" marL="0" rtl="0" algn="just">
              <a:lnSpc>
                <a:spcPct val="100000"/>
              </a:lnSpc>
              <a:spcBef>
                <a:spcPts val="0"/>
              </a:spcBef>
              <a:spcAft>
                <a:spcPts val="0"/>
              </a:spcAft>
              <a:buSzPts val="315"/>
              <a:buNone/>
            </a:pPr>
            <a:r>
              <a:t/>
            </a:r>
            <a:endParaRPr b="1" i="1" sz="1000">
              <a:solidFill>
                <a:srgbClr val="4A86E8"/>
              </a:solidFill>
            </a:endParaRPr>
          </a:p>
        </p:txBody>
      </p:sp>
      <p:sp>
        <p:nvSpPr>
          <p:cNvPr id="189" name="Google Shape;189;g2e9f790153a_0_6"/>
          <p:cNvSpPr txBox="1"/>
          <p:nvPr>
            <p:ph idx="10" type="dt"/>
          </p:nvPr>
        </p:nvSpPr>
        <p:spPr>
          <a:xfrm>
            <a:off x="6477000" y="76200"/>
            <a:ext cx="2514600" cy="28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595959"/>
              </a:solidFill>
            </a:endParaRPr>
          </a:p>
        </p:txBody>
      </p:sp>
      <p:sp>
        <p:nvSpPr>
          <p:cNvPr id="190" name="Google Shape;190;g2e9f790153a_0_6"/>
          <p:cNvSpPr txBox="1"/>
          <p:nvPr>
            <p:ph idx="11" type="ftr"/>
          </p:nvPr>
        </p:nvSpPr>
        <p:spPr>
          <a:xfrm>
            <a:off x="3581400" y="76200"/>
            <a:ext cx="2895600" cy="288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t/>
            </a:r>
            <a:endParaRPr>
              <a:solidFill>
                <a:srgbClr val="595959"/>
              </a:solidFill>
            </a:endParaRPr>
          </a:p>
        </p:txBody>
      </p:sp>
      <p:sp>
        <p:nvSpPr>
          <p:cNvPr id="191" name="Google Shape;191;g2e9f790153a_0_6"/>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rgbClr val="595959"/>
                </a:solidFill>
              </a:rPr>
              <a:t>‹#›</a:t>
            </a:fld>
            <a:endParaRPr>
              <a:solidFill>
                <a:srgbClr val="59595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155a779cc3_0_268"/>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4A86E8"/>
                </a:solidFill>
              </a:rPr>
              <a:t>CASO C.R.P. V.P.C. VS NICARAGUA</a:t>
            </a:r>
            <a:endParaRPr>
              <a:solidFill>
                <a:srgbClr val="4A86E8"/>
              </a:solidFill>
            </a:endParaRPr>
          </a:p>
        </p:txBody>
      </p:sp>
      <p:sp>
        <p:nvSpPr>
          <p:cNvPr id="404" name="Google Shape;404;g2155a779cc3_0_268"/>
          <p:cNvSpPr txBox="1"/>
          <p:nvPr>
            <p:ph idx="1" type="body"/>
          </p:nvPr>
        </p:nvSpPr>
        <p:spPr>
          <a:xfrm>
            <a:off x="304800" y="1163975"/>
            <a:ext cx="8686800" cy="5243100"/>
          </a:xfrm>
          <a:prstGeom prst="rect">
            <a:avLst/>
          </a:prstGeom>
        </p:spPr>
        <p:txBody>
          <a:bodyPr anchorCtr="0" anchor="t" bIns="45700" lIns="91425" spcFirstLastPara="1" rIns="91425" wrap="square" tIns="45700">
            <a:normAutofit lnSpcReduction="20000"/>
          </a:bodyPr>
          <a:lstStyle/>
          <a:p>
            <a:pPr indent="0" lvl="0" marL="0" rtl="0" algn="just">
              <a:spcBef>
                <a:spcPts val="360"/>
              </a:spcBef>
              <a:spcAft>
                <a:spcPts val="0"/>
              </a:spcAft>
              <a:buNone/>
            </a:pPr>
            <a:r>
              <a:rPr b="1" i="1" lang="en-US" sz="2800">
                <a:solidFill>
                  <a:srgbClr val="4A86E8"/>
                </a:solidFill>
              </a:rPr>
              <a:t>266. </a:t>
            </a:r>
            <a:r>
              <a:rPr lang="en-US" sz="2800">
                <a:solidFill>
                  <a:srgbClr val="4A86E8"/>
                </a:solidFill>
              </a:rPr>
              <a:t>Por lo tanto, teniendo en cuenta el sistema de Tribunal por </a:t>
            </a:r>
            <a:r>
              <a:rPr b="1" lang="en-US" sz="2800">
                <a:solidFill>
                  <a:srgbClr val="4A86E8"/>
                </a:solidFill>
              </a:rPr>
              <a:t>Jurados</a:t>
            </a:r>
            <a:r>
              <a:rPr lang="en-US" sz="2800">
                <a:solidFill>
                  <a:srgbClr val="4A86E8"/>
                </a:solidFill>
              </a:rPr>
              <a:t> vigente a la época de los hechos en Nicaragua en el que el veredicto era inmotivado y el hecho de que se trataba de un delito de violencia sexual, lo que corresponde a la Corte determinar es si, en el marco de lo dispuesto por la Convención Americana, el procedimiento en su conjunto ofreció </a:t>
            </a:r>
            <a:r>
              <a:rPr b="1" i="1" lang="en-US" sz="2800">
                <a:solidFill>
                  <a:srgbClr val="4A86E8"/>
                </a:solidFill>
              </a:rPr>
              <a:t>garantías suficientes contra la arbitrariedad, de modo tal que las partes pudieran comprender el resultado del proceso como una consecuencia racional de la prueba incorporada</a:t>
            </a:r>
            <a:r>
              <a:rPr lang="en-US" sz="2800">
                <a:solidFill>
                  <a:srgbClr val="4A86E8"/>
                </a:solidFill>
              </a:rPr>
              <a:t> al mismo durante la etapa instructiva y lo ventilado en la audiencia de vista pública.</a:t>
            </a:r>
            <a:endParaRPr sz="2800">
              <a:solidFill>
                <a:srgbClr val="4A86E8"/>
              </a:solidFill>
            </a:endParaRPr>
          </a:p>
          <a:p>
            <a:pPr indent="0" lvl="0" marL="0" rtl="0" algn="just">
              <a:spcBef>
                <a:spcPts val="360"/>
              </a:spcBef>
              <a:spcAft>
                <a:spcPts val="0"/>
              </a:spcAft>
              <a:buNone/>
            </a:pPr>
            <a:r>
              <a:t/>
            </a:r>
            <a:endParaRPr/>
          </a:p>
        </p:txBody>
      </p:sp>
      <p:sp>
        <p:nvSpPr>
          <p:cNvPr id="405" name="Google Shape;405;g2155a779cc3_0_268"/>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155a779cc3_0_275"/>
          <p:cNvSpPr txBox="1"/>
          <p:nvPr>
            <p:ph type="title"/>
          </p:nvPr>
        </p:nvSpPr>
        <p:spPr>
          <a:xfrm>
            <a:off x="304800" y="283125"/>
            <a:ext cx="8686800" cy="744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4A86E8"/>
                </a:solidFill>
              </a:rPr>
              <a:t>CASO C.R.P. V.P.C. VS NICARAGUA</a:t>
            </a:r>
            <a:endParaRPr>
              <a:solidFill>
                <a:srgbClr val="4A86E8"/>
              </a:solidFill>
            </a:endParaRPr>
          </a:p>
        </p:txBody>
      </p:sp>
      <p:sp>
        <p:nvSpPr>
          <p:cNvPr id="411" name="Google Shape;411;g2155a779cc3_0_275"/>
          <p:cNvSpPr txBox="1"/>
          <p:nvPr>
            <p:ph idx="1" type="body"/>
          </p:nvPr>
        </p:nvSpPr>
        <p:spPr>
          <a:xfrm>
            <a:off x="228600" y="1080075"/>
            <a:ext cx="8686800" cy="5243100"/>
          </a:xfrm>
          <a:prstGeom prst="rect">
            <a:avLst/>
          </a:prstGeom>
        </p:spPr>
        <p:txBody>
          <a:bodyPr anchorCtr="0" anchor="t" bIns="45700" lIns="91425" spcFirstLastPara="1" rIns="91425" wrap="square" tIns="45700">
            <a:normAutofit lnSpcReduction="10000"/>
          </a:bodyPr>
          <a:lstStyle/>
          <a:p>
            <a:pPr indent="0" lvl="0" marL="0" rtl="0" algn="just">
              <a:spcBef>
                <a:spcPts val="360"/>
              </a:spcBef>
              <a:spcAft>
                <a:spcPts val="0"/>
              </a:spcAft>
              <a:buClr>
                <a:schemeClr val="dk1"/>
              </a:buClr>
              <a:buSzPts val="1100"/>
              <a:buFont typeface="Arial"/>
              <a:buNone/>
            </a:pPr>
            <a:r>
              <a:rPr b="1" i="1" lang="en-US" sz="2800">
                <a:solidFill>
                  <a:srgbClr val="4A86E8"/>
                </a:solidFill>
              </a:rPr>
              <a:t>267. </a:t>
            </a:r>
            <a:r>
              <a:rPr lang="en-US" sz="2800">
                <a:solidFill>
                  <a:srgbClr val="4A86E8"/>
                </a:solidFill>
              </a:rPr>
              <a:t>La Corte nota que el Código de Instrucción Criminal no contenía una </a:t>
            </a:r>
            <a:r>
              <a:rPr b="1" i="1" lang="en-US" sz="2800">
                <a:solidFill>
                  <a:srgbClr val="4A86E8"/>
                </a:solidFill>
              </a:rPr>
              <a:t>regulación expresa sobre las instrucciones del juez profesional a los jurados, tampoco contemplaba preguntas que el jurado debiera contestar a través del veredicto, ni incorporaba referencia alguna sobre la prueba contraintuitiva, medidas todas que podrían haber puesto límites de racionalidad a una decisión y, que en definitiva, podrían haber fungido como garantías contra una decisión arbitraria</a:t>
            </a:r>
            <a:r>
              <a:rPr lang="en-US" sz="2800">
                <a:solidFill>
                  <a:srgbClr val="4A86E8"/>
                </a:solidFill>
              </a:rPr>
              <a:t> (supra párr. 265), especialmente en este caso que trataba de un delito de violencia sexual cometido contra una niña.</a:t>
            </a:r>
            <a:endParaRPr>
              <a:solidFill>
                <a:srgbClr val="4A86E8"/>
              </a:solidFill>
            </a:endParaRPr>
          </a:p>
        </p:txBody>
      </p:sp>
      <p:sp>
        <p:nvSpPr>
          <p:cNvPr id="412" name="Google Shape;412;g2155a779cc3_0_275"/>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16" name="Shape 416"/>
        <p:cNvGrpSpPr/>
        <p:nvPr/>
      </p:nvGrpSpPr>
      <p:grpSpPr>
        <a:xfrm>
          <a:off x="0" y="0"/>
          <a:ext cx="0" cy="0"/>
          <a:chOff x="0" y="0"/>
          <a:chExt cx="0" cy="0"/>
        </a:xfrm>
      </p:grpSpPr>
      <p:sp>
        <p:nvSpPr>
          <p:cNvPr id="417" name="Google Shape;417;g2155a779cc3_0_0"/>
          <p:cNvSpPr txBox="1"/>
          <p:nvPr>
            <p:ph type="title"/>
          </p:nvPr>
        </p:nvSpPr>
        <p:spPr>
          <a:xfrm>
            <a:off x="509625" y="76200"/>
            <a:ext cx="8229600" cy="10419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a:solidFill>
                  <a:srgbClr val="4A86E8"/>
                </a:solidFill>
              </a:rPr>
              <a:t>CIDH   Losada vs Bolivia  18/11/2022</a:t>
            </a:r>
            <a:r>
              <a:rPr lang="en-US">
                <a:solidFill>
                  <a:srgbClr val="4A86E8"/>
                </a:solidFill>
              </a:rPr>
              <a:t> </a:t>
            </a:r>
            <a:endParaRPr>
              <a:solidFill>
                <a:srgbClr val="4A86E8"/>
              </a:solidFill>
            </a:endParaRPr>
          </a:p>
        </p:txBody>
      </p:sp>
      <p:sp>
        <p:nvSpPr>
          <p:cNvPr id="418" name="Google Shape;418;g2155a779cc3_0_0"/>
          <p:cNvSpPr txBox="1"/>
          <p:nvPr>
            <p:ph idx="1" type="body"/>
          </p:nvPr>
        </p:nvSpPr>
        <p:spPr>
          <a:xfrm>
            <a:off x="125825" y="1216400"/>
            <a:ext cx="8808600" cy="53478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rPr lang="en-US" sz="2300">
                <a:solidFill>
                  <a:srgbClr val="4A86E8"/>
                </a:solidFill>
              </a:rPr>
              <a:t>94. Cabe recordar que, en casos de violencia contra la mujer, las obligaciones generales previstas por los artículos 8 y 25 de la Convención Americana se complementan y refuerzan con las obligaciones provenientes de la Convención de Belém do Pará. En su artículo 7.b), dicha Convención obliga de manera específica a los Estados Parte a utilizar la “debida diligencia para prevenir, sancionar y erradicar la violencia contra la mujer”... un acto de violencia contra una mujer, resulta particularmente importante que las autoridades a cargo de la investigación la lleven adelante con determinación y eficacia, teniendo en cuenta el deber de la sociedad de rechazar la violencia contra las mujeres y las obligaciones del Estado de erradicarla y de brindar confianza a las víctimas en las instituciones estatales para su protección</a:t>
            </a:r>
            <a:endParaRPr sz="2300">
              <a:solidFill>
                <a:srgbClr val="4A86E8"/>
              </a:solidFill>
            </a:endParaRPr>
          </a:p>
          <a:p>
            <a:pPr indent="0" lvl="0" marL="457200" rtl="0" algn="just">
              <a:lnSpc>
                <a:spcPct val="100000"/>
              </a:lnSpc>
              <a:spcBef>
                <a:spcPts val="0"/>
              </a:spcBef>
              <a:spcAft>
                <a:spcPts val="0"/>
              </a:spcAft>
              <a:buNone/>
            </a:pPr>
            <a:r>
              <a:t/>
            </a:r>
            <a:endParaRPr sz="2700">
              <a:solidFill>
                <a:srgbClr val="4A86E8"/>
              </a:solidFill>
            </a:endParaRPr>
          </a:p>
          <a:p>
            <a:pPr indent="0" lvl="0" marL="457200" rtl="0" algn="just">
              <a:lnSpc>
                <a:spcPct val="100000"/>
              </a:lnSpc>
              <a:spcBef>
                <a:spcPts val="0"/>
              </a:spcBef>
              <a:spcAft>
                <a:spcPts val="0"/>
              </a:spcAft>
              <a:buNone/>
            </a:pPr>
            <a:r>
              <a:t/>
            </a:r>
            <a:endParaRPr sz="2700">
              <a:solidFill>
                <a:srgbClr val="4A86E8"/>
              </a:solidFill>
            </a:endParaRPr>
          </a:p>
          <a:p>
            <a:pPr indent="0" lvl="0" marL="457200" rtl="0" algn="just">
              <a:lnSpc>
                <a:spcPct val="100000"/>
              </a:lnSpc>
              <a:spcBef>
                <a:spcPts val="0"/>
              </a:spcBef>
              <a:spcAft>
                <a:spcPts val="0"/>
              </a:spcAft>
              <a:buNone/>
            </a:pPr>
            <a:r>
              <a:t/>
            </a:r>
            <a:endParaRPr>
              <a:solidFill>
                <a:srgbClr val="234271"/>
              </a:solidFill>
            </a:endParaRPr>
          </a:p>
        </p:txBody>
      </p:sp>
      <p:sp>
        <p:nvSpPr>
          <p:cNvPr id="419" name="Google Shape;419;g2155a779cc3_0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20" name="Google Shape;420;g2155a779cc3_0_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g2155a779cc3_0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25" name="Shape 425"/>
        <p:cNvGrpSpPr/>
        <p:nvPr/>
      </p:nvGrpSpPr>
      <p:grpSpPr>
        <a:xfrm>
          <a:off x="0" y="0"/>
          <a:ext cx="0" cy="0"/>
          <a:chOff x="0" y="0"/>
          <a:chExt cx="0" cy="0"/>
        </a:xfrm>
      </p:grpSpPr>
      <p:sp>
        <p:nvSpPr>
          <p:cNvPr id="426" name="Google Shape;426;g2155a779cc3_0_9"/>
          <p:cNvSpPr txBox="1"/>
          <p:nvPr>
            <p:ph type="title"/>
          </p:nvPr>
        </p:nvSpPr>
        <p:spPr>
          <a:xfrm>
            <a:off x="509625"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CIDH Losada vs Bolivia</a:t>
            </a:r>
            <a:r>
              <a:rPr lang="en-US" sz="5000"/>
              <a:t> </a:t>
            </a:r>
            <a:endParaRPr sz="5000"/>
          </a:p>
        </p:txBody>
      </p:sp>
      <p:sp>
        <p:nvSpPr>
          <p:cNvPr id="427" name="Google Shape;427;g2155a779cc3_0_9"/>
          <p:cNvSpPr txBox="1"/>
          <p:nvPr>
            <p:ph idx="1" type="body"/>
          </p:nvPr>
        </p:nvSpPr>
        <p:spPr>
          <a:xfrm>
            <a:off x="146800" y="1027650"/>
            <a:ext cx="8841900" cy="56931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rPr lang="en-US" sz="2300">
                <a:solidFill>
                  <a:srgbClr val="4A86E8"/>
                </a:solidFill>
              </a:rPr>
              <a:t>96… Las niñas y los niños son titulares de los derechos humanos que corresponden a todos los seres humanos y gozan, además, de </a:t>
            </a:r>
            <a:r>
              <a:rPr b="1" i="1" lang="en-US" sz="2300">
                <a:solidFill>
                  <a:srgbClr val="4A86E8"/>
                </a:solidFill>
              </a:rPr>
              <a:t>derechos especiales</a:t>
            </a:r>
            <a:r>
              <a:rPr lang="en-US" sz="2300">
                <a:solidFill>
                  <a:srgbClr val="4A86E8"/>
                </a:solidFill>
              </a:rPr>
              <a:t> derivados de su condición, a los que corresponden deberes específicos de la familia, la sociedad y el Estado. …cuando se trata de la protección de los derechos de niñas y niños y de la adopción de medidas para lograr dicha protección, los siguientes cuatro principios rectores de la Convención sobre los Derechos del Niño:</a:t>
            </a:r>
            <a:endParaRPr sz="2300">
              <a:solidFill>
                <a:srgbClr val="4A86E8"/>
              </a:solidFill>
            </a:endParaRPr>
          </a:p>
          <a:p>
            <a:pPr indent="0" lvl="0" marL="457200" rtl="0" algn="just">
              <a:lnSpc>
                <a:spcPct val="100000"/>
              </a:lnSpc>
              <a:spcBef>
                <a:spcPts val="0"/>
              </a:spcBef>
              <a:spcAft>
                <a:spcPts val="0"/>
              </a:spcAft>
              <a:buNone/>
            </a:pPr>
            <a:r>
              <a:rPr lang="en-US" sz="2300">
                <a:solidFill>
                  <a:srgbClr val="4A86E8"/>
                </a:solidFill>
              </a:rPr>
              <a:t>1) el principio de no discriminación</a:t>
            </a:r>
            <a:endParaRPr sz="2300">
              <a:solidFill>
                <a:srgbClr val="4A86E8"/>
              </a:solidFill>
            </a:endParaRPr>
          </a:p>
          <a:p>
            <a:pPr indent="0" lvl="0" marL="457200" rtl="0" algn="just">
              <a:lnSpc>
                <a:spcPct val="100000"/>
              </a:lnSpc>
              <a:spcBef>
                <a:spcPts val="0"/>
              </a:spcBef>
              <a:spcAft>
                <a:spcPts val="0"/>
              </a:spcAft>
              <a:buNone/>
            </a:pPr>
            <a:r>
              <a:rPr lang="en-US" sz="2300">
                <a:solidFill>
                  <a:srgbClr val="4A86E8"/>
                </a:solidFill>
              </a:rPr>
              <a:t>2)el principio del interés superior de la niña o del niño</a:t>
            </a:r>
            <a:endParaRPr sz="2300">
              <a:solidFill>
                <a:srgbClr val="4A86E8"/>
              </a:solidFill>
            </a:endParaRPr>
          </a:p>
          <a:p>
            <a:pPr indent="0" lvl="0" marL="457200" rtl="0" algn="just">
              <a:lnSpc>
                <a:spcPct val="100000"/>
              </a:lnSpc>
              <a:spcBef>
                <a:spcPts val="0"/>
              </a:spcBef>
              <a:spcAft>
                <a:spcPts val="0"/>
              </a:spcAft>
              <a:buNone/>
            </a:pPr>
            <a:r>
              <a:rPr lang="en-US" sz="2300">
                <a:solidFill>
                  <a:srgbClr val="4A86E8"/>
                </a:solidFill>
              </a:rPr>
              <a:t>3)el principio de respeto al derecho a la vida, la supervivencia y el desarrollo</a:t>
            </a:r>
            <a:endParaRPr sz="2300">
              <a:solidFill>
                <a:srgbClr val="4A86E8"/>
              </a:solidFill>
            </a:endParaRPr>
          </a:p>
          <a:p>
            <a:pPr indent="0" lvl="0" marL="457200" rtl="0" algn="just">
              <a:lnSpc>
                <a:spcPct val="100000"/>
              </a:lnSpc>
              <a:spcBef>
                <a:spcPts val="0"/>
              </a:spcBef>
              <a:spcAft>
                <a:spcPts val="0"/>
              </a:spcAft>
              <a:buNone/>
            </a:pPr>
            <a:r>
              <a:rPr lang="en-US" sz="2300">
                <a:solidFill>
                  <a:srgbClr val="4A86E8"/>
                </a:solidFill>
              </a:rPr>
              <a:t>4) el principio de respeto a la opinión de la niña o del niño en todo procedimiento que lo afecte, de modo que se garantice su participación.</a:t>
            </a:r>
            <a:endParaRPr sz="2800">
              <a:solidFill>
                <a:srgbClr val="234271"/>
              </a:solidFill>
            </a:endParaRPr>
          </a:p>
        </p:txBody>
      </p:sp>
      <p:sp>
        <p:nvSpPr>
          <p:cNvPr id="428" name="Google Shape;428;g2155a779cc3_0_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29" name="Google Shape;429;g2155a779cc3_0_9"/>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2155a779cc3_0_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34" name="Shape 434"/>
        <p:cNvGrpSpPr/>
        <p:nvPr/>
      </p:nvGrpSpPr>
      <p:grpSpPr>
        <a:xfrm>
          <a:off x="0" y="0"/>
          <a:ext cx="0" cy="0"/>
          <a:chOff x="0" y="0"/>
          <a:chExt cx="0" cy="0"/>
        </a:xfrm>
      </p:grpSpPr>
      <p:sp>
        <p:nvSpPr>
          <p:cNvPr id="435" name="Google Shape;435;g2155a779cc3_0_27"/>
          <p:cNvSpPr txBox="1"/>
          <p:nvPr>
            <p:ph type="title"/>
          </p:nvPr>
        </p:nvSpPr>
        <p:spPr>
          <a:xfrm>
            <a:off x="509625" y="76200"/>
            <a:ext cx="8229600" cy="8571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CIDH Losada vs Bolivia</a:t>
            </a:r>
            <a:r>
              <a:rPr lang="en-US" sz="5000"/>
              <a:t> </a:t>
            </a:r>
            <a:endParaRPr sz="5000"/>
          </a:p>
        </p:txBody>
      </p:sp>
      <p:sp>
        <p:nvSpPr>
          <p:cNvPr id="436" name="Google Shape;436;g2155a779cc3_0_27"/>
          <p:cNvSpPr txBox="1"/>
          <p:nvPr>
            <p:ph idx="1" type="body"/>
          </p:nvPr>
        </p:nvSpPr>
        <p:spPr>
          <a:xfrm>
            <a:off x="167775" y="933300"/>
            <a:ext cx="8693100" cy="57876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rPr lang="en-US" sz="2200">
                <a:solidFill>
                  <a:srgbClr val="4A86E8"/>
                </a:solidFill>
              </a:rPr>
              <a:t>147. La Corte entiende que hay situaciones en que se presentan </a:t>
            </a:r>
            <a:r>
              <a:rPr b="1" i="1" lang="en-US" sz="2200">
                <a:solidFill>
                  <a:srgbClr val="4A86E8"/>
                </a:solidFill>
              </a:rPr>
              <a:t>vicios en el consentimiento y reconoce que la falta de la definición legal de la violencia psicológica, por ejemplo, dificulta la posibilidad de investigación de las violaciones sexuales</a:t>
            </a:r>
            <a:r>
              <a:rPr lang="en-US" sz="2200">
                <a:solidFill>
                  <a:srgbClr val="4A86E8"/>
                </a:solidFill>
              </a:rPr>
              <a:t>…El Tribunal estima necesario que la legislación penal también establezca que </a:t>
            </a:r>
            <a:r>
              <a:rPr b="1" i="1" lang="en-US" sz="2200">
                <a:solidFill>
                  <a:srgbClr val="4A86E8"/>
                </a:solidFill>
              </a:rPr>
              <a:t>no se podrá inferir el consentimiento</a:t>
            </a:r>
            <a:endParaRPr b="1" i="1" sz="2200">
              <a:solidFill>
                <a:srgbClr val="4A86E8"/>
              </a:solidFill>
            </a:endParaRPr>
          </a:p>
          <a:p>
            <a:pPr indent="0" lvl="0" marL="457200" rtl="0" algn="just">
              <a:lnSpc>
                <a:spcPct val="100000"/>
              </a:lnSpc>
              <a:spcBef>
                <a:spcPts val="0"/>
              </a:spcBef>
              <a:spcAft>
                <a:spcPts val="0"/>
              </a:spcAft>
              <a:buNone/>
            </a:pPr>
            <a:r>
              <a:rPr lang="en-US" sz="2200">
                <a:solidFill>
                  <a:srgbClr val="4A86E8"/>
                </a:solidFill>
              </a:rPr>
              <a:t> (i) cuando la fuerza, la amenaza de la fuerza, la coacción o el aprovechamiento de un entorno coercitivo hayan disminuido la capacidad de la víctima para dar un consentimiento voluntario y libre; </a:t>
            </a:r>
            <a:endParaRPr sz="2200">
              <a:solidFill>
                <a:srgbClr val="4A86E8"/>
              </a:solidFill>
            </a:endParaRPr>
          </a:p>
          <a:p>
            <a:pPr indent="0" lvl="0" marL="457200" rtl="0" algn="just">
              <a:lnSpc>
                <a:spcPct val="100000"/>
              </a:lnSpc>
              <a:spcBef>
                <a:spcPts val="0"/>
              </a:spcBef>
              <a:spcAft>
                <a:spcPts val="0"/>
              </a:spcAft>
              <a:buNone/>
            </a:pPr>
            <a:r>
              <a:rPr lang="en-US" sz="2200">
                <a:solidFill>
                  <a:srgbClr val="4A86E8"/>
                </a:solidFill>
              </a:rPr>
              <a:t>(ii) cuando la víctima esté imposibilitada de dar un consentimiento libre;</a:t>
            </a:r>
            <a:endParaRPr sz="2200">
              <a:solidFill>
                <a:srgbClr val="4A86E8"/>
              </a:solidFill>
            </a:endParaRPr>
          </a:p>
          <a:p>
            <a:pPr indent="0" lvl="0" marL="457200" rtl="0" algn="just">
              <a:lnSpc>
                <a:spcPct val="100000"/>
              </a:lnSpc>
              <a:spcBef>
                <a:spcPts val="0"/>
              </a:spcBef>
              <a:spcAft>
                <a:spcPts val="0"/>
              </a:spcAft>
              <a:buNone/>
            </a:pPr>
            <a:r>
              <a:rPr lang="en-US" sz="2200">
                <a:solidFill>
                  <a:srgbClr val="4A86E8"/>
                </a:solidFill>
              </a:rPr>
              <a:t>(iii) del silencio o de la falta de resistencia de la víctima a la violencia sexual, </a:t>
            </a:r>
            <a:endParaRPr sz="2200">
              <a:solidFill>
                <a:srgbClr val="4A86E8"/>
              </a:solidFill>
            </a:endParaRPr>
          </a:p>
          <a:p>
            <a:pPr indent="0" lvl="0" marL="457200" rtl="0" algn="just">
              <a:lnSpc>
                <a:spcPct val="100000"/>
              </a:lnSpc>
              <a:spcBef>
                <a:spcPts val="0"/>
              </a:spcBef>
              <a:spcAft>
                <a:spcPts val="0"/>
              </a:spcAft>
              <a:buNone/>
            </a:pPr>
            <a:r>
              <a:rPr lang="en-US" sz="2200">
                <a:solidFill>
                  <a:srgbClr val="4A86E8"/>
                </a:solidFill>
              </a:rPr>
              <a:t> (iv) cuando exista una relación de poder que obligue a la víctima al acto por temor a las consecuencias del mismo, aprovechando un entorno de coacción</a:t>
            </a:r>
            <a:endParaRPr sz="2700">
              <a:solidFill>
                <a:srgbClr val="234271"/>
              </a:solidFill>
            </a:endParaRPr>
          </a:p>
        </p:txBody>
      </p:sp>
      <p:sp>
        <p:nvSpPr>
          <p:cNvPr id="437" name="Google Shape;437;g2155a779cc3_0_27"/>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38" name="Google Shape;438;g2155a779cc3_0_27"/>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2155a779cc3_0_27"/>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43" name="Shape 443"/>
        <p:cNvGrpSpPr/>
        <p:nvPr/>
      </p:nvGrpSpPr>
      <p:grpSpPr>
        <a:xfrm>
          <a:off x="0" y="0"/>
          <a:ext cx="0" cy="0"/>
          <a:chOff x="0" y="0"/>
          <a:chExt cx="0" cy="0"/>
        </a:xfrm>
      </p:grpSpPr>
      <p:sp>
        <p:nvSpPr>
          <p:cNvPr id="444" name="Google Shape;444;g2155a779cc3_0_52"/>
          <p:cNvSpPr txBox="1"/>
          <p:nvPr>
            <p:ph type="title"/>
          </p:nvPr>
        </p:nvSpPr>
        <p:spPr>
          <a:xfrm>
            <a:off x="509625"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¿Querías estereotipos?</a:t>
            </a:r>
            <a:r>
              <a:rPr lang="en-US" sz="5000"/>
              <a:t> </a:t>
            </a:r>
            <a:endParaRPr sz="5000"/>
          </a:p>
        </p:txBody>
      </p:sp>
      <p:sp>
        <p:nvSpPr>
          <p:cNvPr id="445" name="Google Shape;445;g2155a779cc3_0_52"/>
          <p:cNvSpPr txBox="1"/>
          <p:nvPr>
            <p:ph idx="1" type="body"/>
          </p:nvPr>
        </p:nvSpPr>
        <p:spPr>
          <a:xfrm>
            <a:off x="335550" y="1216400"/>
            <a:ext cx="8351100" cy="53478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rPr lang="en-US" sz="2700">
                <a:solidFill>
                  <a:srgbClr val="4A86E8"/>
                </a:solidFill>
              </a:rPr>
              <a:t>164. En el presente caso, se observa…se utilizaron </a:t>
            </a:r>
            <a:r>
              <a:rPr b="1" i="1" lang="en-US" sz="2700">
                <a:solidFill>
                  <a:srgbClr val="4A86E8"/>
                </a:solidFill>
              </a:rPr>
              <a:t>estereotipos de género por parte de algunos operadores</a:t>
            </a:r>
            <a:r>
              <a:rPr lang="en-US" sz="2700">
                <a:solidFill>
                  <a:srgbClr val="4A86E8"/>
                </a:solidFill>
              </a:rPr>
              <a:t> de justicia para referirse a atributos personales de la presunta víctima y así cuestionar la existencia de la violencia sexual. En efecto, durante el primer juicio, el Tribunal de Sentencia modificó ex officio el tipo penal de violación a estupro tras haber vislumbrado “ciertos rasgos de la personalidad de […] Brisa”, como su </a:t>
            </a:r>
            <a:r>
              <a:rPr b="1" i="1" lang="en-US" sz="2700">
                <a:solidFill>
                  <a:srgbClr val="4A86E8"/>
                </a:solidFill>
              </a:rPr>
              <a:t>“personalidad fuerte”, a partir de los cuales concluyó que “no es posible concebir que Brisa haya sido intimidada por [el imputado]”</a:t>
            </a:r>
            <a:r>
              <a:rPr lang="en-US" sz="2700">
                <a:solidFill>
                  <a:srgbClr val="4A86E8"/>
                </a:solidFill>
              </a:rPr>
              <a:t>. </a:t>
            </a:r>
            <a:endParaRPr>
              <a:solidFill>
                <a:srgbClr val="234271"/>
              </a:solidFill>
            </a:endParaRPr>
          </a:p>
        </p:txBody>
      </p:sp>
      <p:sp>
        <p:nvSpPr>
          <p:cNvPr id="446" name="Google Shape;446;g2155a779cc3_0_52"/>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47" name="Google Shape;447;g2155a779cc3_0_52"/>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2155a779cc3_0_52"/>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52" name="Shape 452"/>
        <p:cNvGrpSpPr/>
        <p:nvPr/>
      </p:nvGrpSpPr>
      <p:grpSpPr>
        <a:xfrm>
          <a:off x="0" y="0"/>
          <a:ext cx="0" cy="0"/>
          <a:chOff x="0" y="0"/>
          <a:chExt cx="0" cy="0"/>
        </a:xfrm>
      </p:grpSpPr>
      <p:sp>
        <p:nvSpPr>
          <p:cNvPr id="453" name="Google Shape;453;g2155a779cc3_0_61"/>
          <p:cNvSpPr txBox="1"/>
          <p:nvPr>
            <p:ph type="title"/>
          </p:nvPr>
        </p:nvSpPr>
        <p:spPr>
          <a:xfrm>
            <a:off x="509625"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¿Querías estereotipos?</a:t>
            </a:r>
            <a:r>
              <a:rPr lang="en-US" sz="5000"/>
              <a:t> </a:t>
            </a:r>
            <a:endParaRPr sz="5000"/>
          </a:p>
        </p:txBody>
      </p:sp>
      <p:sp>
        <p:nvSpPr>
          <p:cNvPr id="454" name="Google Shape;454;g2155a779cc3_0_61"/>
          <p:cNvSpPr txBox="1"/>
          <p:nvPr>
            <p:ph idx="1" type="body"/>
          </p:nvPr>
        </p:nvSpPr>
        <p:spPr>
          <a:xfrm>
            <a:off x="335550" y="1216400"/>
            <a:ext cx="8351100" cy="5347800"/>
          </a:xfrm>
          <a:prstGeom prst="rect">
            <a:avLst/>
          </a:prstGeom>
          <a:noFill/>
          <a:ln>
            <a:noFill/>
          </a:ln>
        </p:spPr>
        <p:txBody>
          <a:bodyPr anchorCtr="0" anchor="t" bIns="45700" lIns="91425" spcFirstLastPara="1" rIns="91425" wrap="square" tIns="45700">
            <a:noAutofit/>
          </a:bodyPr>
          <a:lstStyle/>
          <a:p>
            <a:pPr indent="0" lvl="0" marL="457200" rtl="0" algn="just">
              <a:spcBef>
                <a:spcPts val="0"/>
              </a:spcBef>
              <a:spcAft>
                <a:spcPts val="0"/>
              </a:spcAft>
              <a:buClr>
                <a:schemeClr val="dk1"/>
              </a:buClr>
              <a:buSzPts val="1100"/>
              <a:buFont typeface="Arial"/>
              <a:buNone/>
            </a:pPr>
            <a:r>
              <a:rPr lang="en-US" sz="2700">
                <a:solidFill>
                  <a:srgbClr val="4A86E8"/>
                </a:solidFill>
              </a:rPr>
              <a:t>De igual modo, durante ese mismo juicio, mientras la presunta víctima brindaba su testimonio, </a:t>
            </a:r>
            <a:r>
              <a:rPr b="1" i="1" lang="en-US" sz="2700">
                <a:solidFill>
                  <a:srgbClr val="4A86E8"/>
                </a:solidFill>
              </a:rPr>
              <a:t>uno de los jueces ciudadanos cuestionó con una de sus preguntas la violación porque Brisa no había gritado</a:t>
            </a:r>
            <a:r>
              <a:rPr lang="en-US" sz="2700">
                <a:solidFill>
                  <a:srgbClr val="4A86E8"/>
                </a:solidFill>
              </a:rPr>
              <a:t>. Estos estereotipos refuerzan la idea erróneamente concebida y discriminatoria de que una víctima de violencia sexual tiene que ser “débil”, mostrarse “indefensa”, reaccionar o resistir a la agresión.</a:t>
            </a:r>
            <a:endParaRPr>
              <a:solidFill>
                <a:srgbClr val="234271"/>
              </a:solidFill>
            </a:endParaRPr>
          </a:p>
          <a:p>
            <a:pPr indent="0" lvl="0" marL="457200" rtl="0" algn="just">
              <a:lnSpc>
                <a:spcPct val="100000"/>
              </a:lnSpc>
              <a:spcBef>
                <a:spcPts val="0"/>
              </a:spcBef>
              <a:spcAft>
                <a:spcPts val="0"/>
              </a:spcAft>
              <a:buNone/>
            </a:pPr>
            <a:r>
              <a:t/>
            </a:r>
            <a:endParaRPr sz="2700">
              <a:solidFill>
                <a:srgbClr val="4A86E8"/>
              </a:solidFill>
            </a:endParaRPr>
          </a:p>
        </p:txBody>
      </p:sp>
      <p:sp>
        <p:nvSpPr>
          <p:cNvPr id="455" name="Google Shape;455;g2155a779cc3_0_61"/>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56" name="Google Shape;456;g2155a779cc3_0_61"/>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2155a779cc3_0_61"/>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61" name="Shape 461"/>
        <p:cNvGrpSpPr/>
        <p:nvPr/>
      </p:nvGrpSpPr>
      <p:grpSpPr>
        <a:xfrm>
          <a:off x="0" y="0"/>
          <a:ext cx="0" cy="0"/>
          <a:chOff x="0" y="0"/>
          <a:chExt cx="0" cy="0"/>
        </a:xfrm>
      </p:grpSpPr>
      <p:sp>
        <p:nvSpPr>
          <p:cNvPr id="462" name="Google Shape;462;g2155a779cc3_0_259"/>
          <p:cNvSpPr txBox="1"/>
          <p:nvPr>
            <p:ph type="title"/>
          </p:nvPr>
        </p:nvSpPr>
        <p:spPr>
          <a:xfrm>
            <a:off x="509625"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¿Querías estereotipos?</a:t>
            </a:r>
            <a:r>
              <a:rPr lang="en-US" sz="5000"/>
              <a:t> </a:t>
            </a:r>
            <a:endParaRPr sz="5000"/>
          </a:p>
        </p:txBody>
      </p:sp>
      <p:sp>
        <p:nvSpPr>
          <p:cNvPr id="463" name="Google Shape;463;g2155a779cc3_0_259"/>
          <p:cNvSpPr txBox="1"/>
          <p:nvPr>
            <p:ph idx="1" type="body"/>
          </p:nvPr>
        </p:nvSpPr>
        <p:spPr>
          <a:xfrm>
            <a:off x="335550" y="1216400"/>
            <a:ext cx="8351100" cy="5347800"/>
          </a:xfrm>
          <a:prstGeom prst="rect">
            <a:avLst/>
          </a:prstGeom>
          <a:noFill/>
          <a:ln>
            <a:noFill/>
          </a:ln>
        </p:spPr>
        <p:txBody>
          <a:bodyPr anchorCtr="0" anchor="t" bIns="45700" lIns="91425" spcFirstLastPara="1" rIns="91425" wrap="square" tIns="45700">
            <a:noAutofit/>
          </a:bodyPr>
          <a:lstStyle/>
          <a:p>
            <a:pPr indent="0" lvl="0" marL="457200" rtl="0" algn="just">
              <a:spcBef>
                <a:spcPts val="0"/>
              </a:spcBef>
              <a:spcAft>
                <a:spcPts val="0"/>
              </a:spcAft>
              <a:buNone/>
            </a:pPr>
            <a:r>
              <a:rPr lang="en-US" sz="2700">
                <a:solidFill>
                  <a:srgbClr val="4A86E8"/>
                </a:solidFill>
              </a:rPr>
              <a:t>165. Asimismo, la Corte nota la utilización de </a:t>
            </a:r>
            <a:r>
              <a:rPr b="1" i="1" lang="en-US" sz="2700">
                <a:solidFill>
                  <a:srgbClr val="4A86E8"/>
                </a:solidFill>
              </a:rPr>
              <a:t>estereotipos de género</a:t>
            </a:r>
            <a:r>
              <a:rPr lang="en-US" sz="2700">
                <a:solidFill>
                  <a:srgbClr val="4A86E8"/>
                </a:solidFill>
              </a:rPr>
              <a:t> en las preguntas dirigidas a las y los testigos durante el juicio oral…la Corte constata que, abogadas/os del acusado interrogaron a las y los declarantes preguntándoles, por ejemplo “¿por qué dejó a una muchacha joven con un hombre joven solos?”; “</a:t>
            </a:r>
            <a:r>
              <a:rPr b="1" i="1" lang="en-US" sz="2700">
                <a:solidFill>
                  <a:srgbClr val="4A86E8"/>
                </a:solidFill>
              </a:rPr>
              <a:t>¿desde qué edad como matrimonio han permitido que Brisa se pinte o se arregle?"; “¿cuántos novios ha tenido [Brisa]?”</a:t>
            </a:r>
            <a:r>
              <a:rPr lang="en-US" sz="2700">
                <a:solidFill>
                  <a:srgbClr val="4A86E8"/>
                </a:solidFill>
              </a:rPr>
              <a:t>, “¿cómo se vestía antes de noviembre Brisa, con vestidos, Brisa se pintaba o usaba adornos?”</a:t>
            </a:r>
            <a:endParaRPr>
              <a:solidFill>
                <a:srgbClr val="234271"/>
              </a:solidFill>
            </a:endParaRPr>
          </a:p>
          <a:p>
            <a:pPr indent="0" lvl="0" marL="457200" rtl="0" algn="just">
              <a:lnSpc>
                <a:spcPct val="100000"/>
              </a:lnSpc>
              <a:spcBef>
                <a:spcPts val="0"/>
              </a:spcBef>
              <a:spcAft>
                <a:spcPts val="0"/>
              </a:spcAft>
              <a:buNone/>
            </a:pPr>
            <a:r>
              <a:t/>
            </a:r>
            <a:endParaRPr sz="2700">
              <a:solidFill>
                <a:srgbClr val="4A86E8"/>
              </a:solidFill>
            </a:endParaRPr>
          </a:p>
        </p:txBody>
      </p:sp>
      <p:sp>
        <p:nvSpPr>
          <p:cNvPr id="464" name="Google Shape;464;g2155a779cc3_0_25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65" name="Google Shape;465;g2155a779cc3_0_259"/>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2155a779cc3_0_25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70" name="Shape 470"/>
        <p:cNvGrpSpPr/>
        <p:nvPr/>
      </p:nvGrpSpPr>
      <p:grpSpPr>
        <a:xfrm>
          <a:off x="0" y="0"/>
          <a:ext cx="0" cy="0"/>
          <a:chOff x="0" y="0"/>
          <a:chExt cx="0" cy="0"/>
        </a:xfrm>
      </p:grpSpPr>
      <p:sp>
        <p:nvSpPr>
          <p:cNvPr id="471" name="Google Shape;471;g2155a779cc3_0_37"/>
          <p:cNvSpPr txBox="1"/>
          <p:nvPr>
            <p:ph type="title"/>
          </p:nvPr>
        </p:nvSpPr>
        <p:spPr>
          <a:xfrm>
            <a:off x="509625" y="162850"/>
            <a:ext cx="8229600" cy="955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solidFill>
                  <a:srgbClr val="4A86E8"/>
                </a:solidFill>
              </a:rPr>
              <a:t>Y llegó Micaela…</a:t>
            </a:r>
            <a:r>
              <a:rPr lang="en-US" sz="5000"/>
              <a:t> </a:t>
            </a:r>
            <a:endParaRPr sz="5000"/>
          </a:p>
        </p:txBody>
      </p:sp>
      <p:sp>
        <p:nvSpPr>
          <p:cNvPr id="472" name="Google Shape;472;g2155a779cc3_0_37"/>
          <p:cNvSpPr txBox="1"/>
          <p:nvPr>
            <p:ph idx="1" type="body"/>
          </p:nvPr>
        </p:nvSpPr>
        <p:spPr>
          <a:xfrm>
            <a:off x="335550" y="1048625"/>
            <a:ext cx="8351100" cy="56721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rPr lang="en-US" sz="2300">
                <a:solidFill>
                  <a:srgbClr val="4A86E8"/>
                </a:solidFill>
              </a:rPr>
              <a:t>213. Por otro lado, el Estado deberá implementar una </a:t>
            </a:r>
            <a:r>
              <a:rPr b="1" i="1" lang="en-US" sz="2300">
                <a:solidFill>
                  <a:srgbClr val="4A86E8"/>
                </a:solidFill>
              </a:rPr>
              <a:t>campaña de concientización y sensibilización, por medio de un canal abierto de televisión, radio y redes sociales, orientada a enfrentar los esquemas socioculturales que normalizan o trivializan el incesto</a:t>
            </a:r>
            <a:r>
              <a:rPr lang="en-US" sz="2300">
                <a:solidFill>
                  <a:srgbClr val="4A86E8"/>
                </a:solidFill>
              </a:rPr>
              <a:t>. La campaña deberá estar dirigida a la población de Bolivia en general y tomar en cuenta la diversidad cultural y lingüística existente en el país. Deberá, además incluir información sobre las circunstancias de vulnerabilidad que facilitan la ocurrencia del incesto, la existencia de un agravante para la penalización de esta conducta, las cifras de incesto en Bolivia, los derechos de niñas y niños, y la importancia del consentimiento en las relaciones sexuales. Asimismo, la campaña deberá tener perspectiva de género y niñez, y deberá ser comprensible para toda la población.</a:t>
            </a:r>
            <a:endParaRPr sz="2300">
              <a:solidFill>
                <a:srgbClr val="4A86E8"/>
              </a:solidFill>
            </a:endParaRPr>
          </a:p>
        </p:txBody>
      </p:sp>
      <p:sp>
        <p:nvSpPr>
          <p:cNvPr id="473" name="Google Shape;473;g2155a779cc3_0_37"/>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74" name="Google Shape;474;g2155a779cc3_0_37"/>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g2155a779cc3_0_37"/>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79" name="Shape 479"/>
        <p:cNvGrpSpPr/>
        <p:nvPr/>
      </p:nvGrpSpPr>
      <p:grpSpPr>
        <a:xfrm>
          <a:off x="0" y="0"/>
          <a:ext cx="0" cy="0"/>
          <a:chOff x="0" y="0"/>
          <a:chExt cx="0" cy="0"/>
        </a:xfrm>
      </p:grpSpPr>
      <p:sp>
        <p:nvSpPr>
          <p:cNvPr id="480" name="Google Shape;480;g2155a779cc3_0_297"/>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Caso Espinoza Gonzalez vs Perú</a:t>
            </a:r>
            <a:endParaRPr sz="4300"/>
          </a:p>
        </p:txBody>
      </p:sp>
      <p:sp>
        <p:nvSpPr>
          <p:cNvPr id="481" name="Google Shape;481;g2155a779cc3_0_297"/>
          <p:cNvSpPr txBox="1"/>
          <p:nvPr>
            <p:ph idx="1" type="body"/>
          </p:nvPr>
        </p:nvSpPr>
        <p:spPr>
          <a:xfrm>
            <a:off x="343175" y="1332400"/>
            <a:ext cx="8546400" cy="5141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700">
                <a:solidFill>
                  <a:srgbClr val="4A86E8"/>
                </a:solidFill>
                <a:latin typeface="Georgia"/>
                <a:ea typeface="Georgia"/>
                <a:cs typeface="Georgia"/>
                <a:sym typeface="Georgia"/>
              </a:rPr>
              <a:t>"...las agresiones sexuales se caracterizan, en general, por producirse en ausencia de otras personas más allá de la víctima y el agresor o los agresores. Dada la naturaleza de estas formas de violencia, no se puede esperar la existencia de pruebas gráficas o documentales y, por ello, la declaración de la víctima constituye una prueba fundamental sobre el hecho", con los alcances antes señalados (conf. e.o., "Caso Espinoza Gonzáles vs. Perú", sent. de 20-XI-2014, parágrafo 150)</a:t>
            </a:r>
            <a:endParaRPr sz="27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1800">
              <a:solidFill>
                <a:srgbClr val="4A86E8"/>
              </a:solidFill>
              <a:latin typeface="Georgia"/>
              <a:ea typeface="Georgia"/>
              <a:cs typeface="Georgia"/>
              <a:sym typeface="Georgia"/>
            </a:endParaRPr>
          </a:p>
        </p:txBody>
      </p:sp>
      <p:sp>
        <p:nvSpPr>
          <p:cNvPr id="482" name="Google Shape;482;g2155a779cc3_0_297"/>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83" name="Google Shape;483;g2155a779cc3_0_297"/>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g2155a779cc3_0_297"/>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95" name="Shape 195"/>
        <p:cNvGrpSpPr/>
        <p:nvPr/>
      </p:nvGrpSpPr>
      <p:grpSpPr>
        <a:xfrm>
          <a:off x="0" y="0"/>
          <a:ext cx="0" cy="0"/>
          <a:chOff x="0" y="0"/>
          <a:chExt cx="0" cy="0"/>
        </a:xfrm>
      </p:grpSpPr>
      <p:sp>
        <p:nvSpPr>
          <p:cNvPr id="196" name="Google Shape;196;gf5298a18dc_0_1170"/>
          <p:cNvSpPr txBox="1"/>
          <p:nvPr>
            <p:ph type="title"/>
          </p:nvPr>
        </p:nvSpPr>
        <p:spPr>
          <a:xfrm>
            <a:off x="457200" y="188640"/>
            <a:ext cx="8229600" cy="1224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a:solidFill>
                  <a:srgbClr val="4A86E8"/>
                </a:solidFill>
              </a:rPr>
              <a:t>Audiencia de Voire Dire</a:t>
            </a:r>
            <a:endParaRPr>
              <a:solidFill>
                <a:srgbClr val="4A86E8"/>
              </a:solidFill>
            </a:endParaRPr>
          </a:p>
        </p:txBody>
      </p:sp>
      <p:pic>
        <p:nvPicPr>
          <p:cNvPr id="197" name="Google Shape;197;gf5298a18dc_0_1170"/>
          <p:cNvPicPr preferRelativeResize="0"/>
          <p:nvPr>
            <p:ph idx="1" type="body"/>
          </p:nvPr>
        </p:nvPicPr>
        <p:blipFill rotWithShape="1">
          <a:blip r:embed="rId4">
            <a:alphaModFix/>
          </a:blip>
          <a:srcRect b="0" l="0" r="0" t="0"/>
          <a:stretch/>
        </p:blipFill>
        <p:spPr>
          <a:xfrm>
            <a:off x="2003386" y="1772816"/>
            <a:ext cx="5088900" cy="4824600"/>
          </a:xfrm>
          <a:prstGeom prst="rect">
            <a:avLst/>
          </a:prstGeom>
          <a:noFill/>
          <a:ln>
            <a:noFill/>
          </a:ln>
        </p:spPr>
      </p:pic>
      <p:sp>
        <p:nvSpPr>
          <p:cNvPr id="198" name="Google Shape;198;gf5298a18dc_0_117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199" name="Google Shape;199;gf5298a18dc_0_117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f5298a18dc_0_117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88" name="Shape 488"/>
        <p:cNvGrpSpPr/>
        <p:nvPr/>
      </p:nvGrpSpPr>
      <p:grpSpPr>
        <a:xfrm>
          <a:off x="0" y="0"/>
          <a:ext cx="0" cy="0"/>
          <a:chOff x="0" y="0"/>
          <a:chExt cx="0" cy="0"/>
        </a:xfrm>
      </p:grpSpPr>
      <p:sp>
        <p:nvSpPr>
          <p:cNvPr id="489" name="Google Shape;489;g2155c5325dd_0_9"/>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Estatuto de Roma P133814-Q</a:t>
            </a:r>
            <a:endParaRPr sz="4300"/>
          </a:p>
        </p:txBody>
      </p:sp>
      <p:sp>
        <p:nvSpPr>
          <p:cNvPr id="490" name="Google Shape;490;g2155c5325dd_0_9"/>
          <p:cNvSpPr txBox="1"/>
          <p:nvPr>
            <p:ph idx="1" type="body"/>
          </p:nvPr>
        </p:nvSpPr>
        <p:spPr>
          <a:xfrm>
            <a:off x="139175" y="1118050"/>
            <a:ext cx="8852400" cy="5445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900">
                <a:solidFill>
                  <a:srgbClr val="4A86E8"/>
                </a:solidFill>
                <a:latin typeface="Georgia"/>
                <a:ea typeface="Georgia"/>
                <a:cs typeface="Georgia"/>
                <a:sym typeface="Georgia"/>
              </a:rPr>
              <a:t>"Las Reglas de Procedimiento y Prueba correspondientes al </a:t>
            </a:r>
            <a:r>
              <a:rPr b="1" lang="en-US" sz="2900">
                <a:solidFill>
                  <a:srgbClr val="4A86E8"/>
                </a:solidFill>
                <a:latin typeface="Georgia"/>
                <a:ea typeface="Georgia"/>
                <a:cs typeface="Georgia"/>
                <a:sym typeface="Georgia"/>
              </a:rPr>
              <a:t>Estatuto de Roma resultan ser de carácter orientativas</a:t>
            </a:r>
            <a:r>
              <a:rPr lang="en-US" sz="2900">
                <a:solidFill>
                  <a:srgbClr val="4A86E8"/>
                </a:solidFill>
                <a:latin typeface="Georgia"/>
                <a:ea typeface="Georgia"/>
                <a:cs typeface="Georgia"/>
                <a:sym typeface="Georgia"/>
              </a:rPr>
              <a:t> en cuanto enuncian una serie de principios de la prueba en casos de violencia sexual que no deben ser desconsiderados para la apreciación de las probanzas".</a:t>
            </a:r>
            <a:endParaRPr sz="29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2600">
                <a:solidFill>
                  <a:srgbClr val="4A86E8"/>
                </a:solidFill>
                <a:latin typeface="Georgia"/>
                <a:ea typeface="Georgia"/>
                <a:cs typeface="Georgia"/>
                <a:sym typeface="Georgia"/>
              </a:rPr>
              <a:t>"El consentimiento </a:t>
            </a:r>
            <a:r>
              <a:rPr b="1" lang="en-US" sz="2600">
                <a:solidFill>
                  <a:srgbClr val="4A86E8"/>
                </a:solidFill>
                <a:latin typeface="Georgia"/>
                <a:ea typeface="Georgia"/>
                <a:cs typeface="Georgia"/>
                <a:sym typeface="Georgia"/>
              </a:rPr>
              <a:t>no podrá</a:t>
            </a:r>
            <a:r>
              <a:rPr lang="en-US" sz="2600">
                <a:solidFill>
                  <a:srgbClr val="4A86E8"/>
                </a:solidFill>
                <a:latin typeface="Georgia"/>
                <a:ea typeface="Georgia"/>
                <a:cs typeface="Georgia"/>
                <a:sym typeface="Georgia"/>
              </a:rPr>
              <a:t> inferirse de ninguna palabra o conducta de la víctima cuando la fuerza, la amenaza de la fuerza, la coacción o el aprovechamiento de un entorno coercitivo hayan disminuido su capacidad para dar un consentimiento voluntario y libre" (inc. "a");</a:t>
            </a:r>
            <a:endParaRPr sz="26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6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1800">
              <a:solidFill>
                <a:srgbClr val="4A86E8"/>
              </a:solidFill>
              <a:latin typeface="Georgia"/>
              <a:ea typeface="Georgia"/>
              <a:cs typeface="Georgia"/>
              <a:sym typeface="Georgia"/>
            </a:endParaRPr>
          </a:p>
        </p:txBody>
      </p:sp>
      <p:sp>
        <p:nvSpPr>
          <p:cNvPr id="491" name="Google Shape;491;g2155c5325dd_0_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92" name="Google Shape;492;g2155c5325dd_0_9"/>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2155c5325dd_0_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97" name="Shape 497"/>
        <p:cNvGrpSpPr/>
        <p:nvPr/>
      </p:nvGrpSpPr>
      <p:grpSpPr>
        <a:xfrm>
          <a:off x="0" y="0"/>
          <a:ext cx="0" cy="0"/>
          <a:chOff x="0" y="0"/>
          <a:chExt cx="0" cy="0"/>
        </a:xfrm>
      </p:grpSpPr>
      <p:sp>
        <p:nvSpPr>
          <p:cNvPr id="498" name="Google Shape;498;g2155c5325dd_0_18"/>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Estatuto de Roma P133814-Q</a:t>
            </a:r>
            <a:endParaRPr sz="4300"/>
          </a:p>
        </p:txBody>
      </p:sp>
      <p:sp>
        <p:nvSpPr>
          <p:cNvPr id="499" name="Google Shape;499;g2155c5325dd_0_18"/>
          <p:cNvSpPr txBox="1"/>
          <p:nvPr>
            <p:ph idx="1" type="body"/>
          </p:nvPr>
        </p:nvSpPr>
        <p:spPr>
          <a:xfrm>
            <a:off x="343175" y="1332400"/>
            <a:ext cx="8546400" cy="5141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800">
                <a:solidFill>
                  <a:srgbClr val="4A86E8"/>
                </a:solidFill>
                <a:latin typeface="Georgia"/>
                <a:ea typeface="Georgia"/>
                <a:cs typeface="Georgia"/>
                <a:sym typeface="Georgia"/>
              </a:rPr>
              <a:t>"El consentimiento no podrá inferirse del silencio o de la falta de resistencia de la víctima a la supuesta violencia sexual" (inc. "c")</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800">
                <a:solidFill>
                  <a:srgbClr val="4A86E8"/>
                </a:solidFill>
                <a:latin typeface="Georgia"/>
                <a:ea typeface="Georgia"/>
                <a:cs typeface="Georgia"/>
                <a:sym typeface="Georgia"/>
              </a:rPr>
              <a:t>"La credibilidad, la honorabilidad o la disponibilidad sexual de la víctima o de un testigo no podrán inferirse de la naturaleza sexual del comportamiento anterior o posterior de la víctima o de un testigo" </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700">
              <a:solidFill>
                <a:srgbClr val="4A86E8"/>
              </a:solidFill>
              <a:latin typeface="Georgia"/>
              <a:ea typeface="Georgia"/>
              <a:cs typeface="Georgia"/>
              <a:sym typeface="Georgia"/>
            </a:endParaRPr>
          </a:p>
        </p:txBody>
      </p:sp>
      <p:sp>
        <p:nvSpPr>
          <p:cNvPr id="500" name="Google Shape;500;g2155c5325dd_0_18"/>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01" name="Google Shape;501;g2155c5325dd_0_18"/>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2155c5325dd_0_18"/>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506" name="Shape 506"/>
        <p:cNvGrpSpPr/>
        <p:nvPr/>
      </p:nvGrpSpPr>
      <p:grpSpPr>
        <a:xfrm>
          <a:off x="0" y="0"/>
          <a:ext cx="0" cy="0"/>
          <a:chOff x="0" y="0"/>
          <a:chExt cx="0" cy="0"/>
        </a:xfrm>
      </p:grpSpPr>
      <p:sp>
        <p:nvSpPr>
          <p:cNvPr id="507" name="Google Shape;507;g2155c5325dd_0_27"/>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a:t>
            </a:r>
            <a:r>
              <a:rPr lang="en-US" sz="4100">
                <a:solidFill>
                  <a:srgbClr val="4A86E8"/>
                </a:solidFill>
              </a:rPr>
              <a:t>CSJN Sanelli Juan s/ Abuso Sexual</a:t>
            </a:r>
            <a:endParaRPr sz="4100"/>
          </a:p>
        </p:txBody>
      </p:sp>
      <p:sp>
        <p:nvSpPr>
          <p:cNvPr id="508" name="Google Shape;508;g2155c5325dd_0_27"/>
          <p:cNvSpPr txBox="1"/>
          <p:nvPr>
            <p:ph idx="1" type="body"/>
          </p:nvPr>
        </p:nvSpPr>
        <p:spPr>
          <a:xfrm>
            <a:off x="343175" y="1332400"/>
            <a:ext cx="8546400" cy="5141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2800">
                <a:solidFill>
                  <a:srgbClr val="4A86E8"/>
                </a:solidFill>
                <a:latin typeface="Georgia"/>
                <a:ea typeface="Georgia"/>
                <a:cs typeface="Georgia"/>
                <a:sym typeface="Georgia"/>
              </a:rPr>
              <a:t>Del dictámen del Dr. Casal siguiendo CIDH</a:t>
            </a:r>
            <a:endParaRPr sz="2800">
              <a:solidFill>
                <a:srgbClr val="4A86E8"/>
              </a:solidFill>
              <a:latin typeface="Georgia"/>
              <a:ea typeface="Georgia"/>
              <a:cs typeface="Georgia"/>
              <a:sym typeface="Georgia"/>
            </a:endParaRPr>
          </a:p>
          <a:p>
            <a:pPr indent="-406400" lvl="0" marL="457200" rtl="0" algn="just">
              <a:lnSpc>
                <a:spcPct val="115000"/>
              </a:lnSpc>
              <a:spcBef>
                <a:spcPts val="0"/>
              </a:spcBef>
              <a:spcAft>
                <a:spcPts val="0"/>
              </a:spcAft>
              <a:buClr>
                <a:srgbClr val="4A86E8"/>
              </a:buClr>
              <a:buSzPts val="2800"/>
              <a:buFont typeface="Georgia"/>
              <a:buAutoNum type="arabicPeriod"/>
            </a:pPr>
            <a:r>
              <a:rPr lang="en-US" sz="2800">
                <a:solidFill>
                  <a:srgbClr val="4A86E8"/>
                </a:solidFill>
                <a:latin typeface="Georgia"/>
                <a:ea typeface="Georgia"/>
                <a:cs typeface="Georgia"/>
                <a:sym typeface="Georgia"/>
              </a:rPr>
              <a:t>Doble condición de niña y mujer, conlleva protección especial.</a:t>
            </a:r>
            <a:endParaRPr sz="2800">
              <a:solidFill>
                <a:srgbClr val="4A86E8"/>
              </a:solidFill>
              <a:latin typeface="Georgia"/>
              <a:ea typeface="Georgia"/>
              <a:cs typeface="Georgia"/>
              <a:sym typeface="Georgia"/>
            </a:endParaRPr>
          </a:p>
          <a:p>
            <a:pPr indent="-406400" lvl="0" marL="457200" rtl="0" algn="just">
              <a:lnSpc>
                <a:spcPct val="115000"/>
              </a:lnSpc>
              <a:spcBef>
                <a:spcPts val="0"/>
              </a:spcBef>
              <a:spcAft>
                <a:spcPts val="0"/>
              </a:spcAft>
              <a:buClr>
                <a:srgbClr val="4A86E8"/>
              </a:buClr>
              <a:buSzPts val="2800"/>
              <a:buFont typeface="Georgia"/>
              <a:buAutoNum type="arabicPeriod"/>
            </a:pPr>
            <a:r>
              <a:rPr lang="en-US" sz="2800">
                <a:solidFill>
                  <a:srgbClr val="4A86E8"/>
                </a:solidFill>
                <a:latin typeface="Georgia"/>
                <a:ea typeface="Georgia"/>
                <a:cs typeface="Georgia"/>
                <a:sym typeface="Georgia"/>
              </a:rPr>
              <a:t>Los abusos se cometen en ausencia de 3ros, no se puede esperar pruebas gráficas o documentales, ergo “la declaración de la víctima constituye una prueba fundamental sobre el hecho”</a:t>
            </a:r>
            <a:endParaRPr sz="2800">
              <a:solidFill>
                <a:srgbClr val="4A86E8"/>
              </a:solidFill>
              <a:latin typeface="Georgia"/>
              <a:ea typeface="Georgia"/>
              <a:cs typeface="Georgia"/>
              <a:sym typeface="Georgia"/>
            </a:endParaRPr>
          </a:p>
          <a:p>
            <a:pPr indent="-406400" lvl="0" marL="457200" rtl="0" algn="just">
              <a:lnSpc>
                <a:spcPct val="115000"/>
              </a:lnSpc>
              <a:spcBef>
                <a:spcPts val="0"/>
              </a:spcBef>
              <a:spcAft>
                <a:spcPts val="0"/>
              </a:spcAft>
              <a:buClr>
                <a:srgbClr val="4A86E8"/>
              </a:buClr>
              <a:buSzPts val="2800"/>
              <a:buFont typeface="Georgia"/>
              <a:buAutoNum type="arabicPeriod"/>
            </a:pPr>
            <a:r>
              <a:rPr lang="en-US" sz="2800">
                <a:solidFill>
                  <a:srgbClr val="4A86E8"/>
                </a:solidFill>
                <a:latin typeface="Georgia"/>
                <a:ea typeface="Georgia"/>
                <a:cs typeface="Georgia"/>
                <a:sym typeface="Georgia"/>
              </a:rPr>
              <a:t>Hechos traumáticos pueden dar lugar a imprecisiones, lo que no significa  que sean falsas o carezcan de veracidad.</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700">
              <a:solidFill>
                <a:srgbClr val="4A86E8"/>
              </a:solidFill>
              <a:latin typeface="Georgia"/>
              <a:ea typeface="Georgia"/>
              <a:cs typeface="Georgia"/>
              <a:sym typeface="Georgia"/>
            </a:endParaRPr>
          </a:p>
        </p:txBody>
      </p:sp>
      <p:sp>
        <p:nvSpPr>
          <p:cNvPr id="509" name="Google Shape;509;g2155c5325dd_0_27"/>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10" name="Google Shape;510;g2155c5325dd_0_27"/>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2155c5325dd_0_27"/>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515" name="Shape 515"/>
        <p:cNvGrpSpPr/>
        <p:nvPr/>
      </p:nvGrpSpPr>
      <p:grpSpPr>
        <a:xfrm>
          <a:off x="0" y="0"/>
          <a:ext cx="0" cy="0"/>
          <a:chOff x="0" y="0"/>
          <a:chExt cx="0" cy="0"/>
        </a:xfrm>
      </p:grpSpPr>
      <p:sp>
        <p:nvSpPr>
          <p:cNvPr id="516" name="Google Shape;516;g2155c5325dd_0_35"/>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a:t>
            </a:r>
            <a:r>
              <a:rPr lang="en-US" sz="4100">
                <a:solidFill>
                  <a:srgbClr val="4A86E8"/>
                </a:solidFill>
              </a:rPr>
              <a:t>CSJN Sanelli Juan s/ Abuso Sexual</a:t>
            </a:r>
            <a:endParaRPr sz="4100"/>
          </a:p>
        </p:txBody>
      </p:sp>
      <p:sp>
        <p:nvSpPr>
          <p:cNvPr id="517" name="Google Shape;517;g2155c5325dd_0_35"/>
          <p:cNvSpPr txBox="1"/>
          <p:nvPr>
            <p:ph idx="1" type="body"/>
          </p:nvPr>
        </p:nvSpPr>
        <p:spPr>
          <a:xfrm>
            <a:off x="343175" y="1332400"/>
            <a:ext cx="8546400" cy="5141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800">
                <a:solidFill>
                  <a:srgbClr val="4A86E8"/>
                </a:solidFill>
                <a:latin typeface="Georgia"/>
                <a:ea typeface="Georgia"/>
                <a:cs typeface="Georgia"/>
                <a:sym typeface="Georgia"/>
              </a:rPr>
              <a:t>El concepto "más allá de duda razonable" es, en sí</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2800">
                <a:solidFill>
                  <a:srgbClr val="4A86E8"/>
                </a:solidFill>
                <a:latin typeface="Georgia"/>
                <a:ea typeface="Georgia"/>
                <a:cs typeface="Georgia"/>
                <a:sym typeface="Georgia"/>
              </a:rPr>
              <a:t>mismo, probabilístico y, por lo tanto no es, simplemente, una duda posible, del mismo modo que no lo es una duda extravagante o imaginaria. </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2800">
                <a:solidFill>
                  <a:srgbClr val="4A86E8"/>
                </a:solidFill>
                <a:latin typeface="Georgia"/>
                <a:ea typeface="Georgia"/>
                <a:cs typeface="Georgia"/>
                <a:sym typeface="Georgia"/>
              </a:rPr>
              <a:t>Es, como mínimo, una duda basada en razón </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800">
                <a:solidFill>
                  <a:srgbClr val="4A86E8"/>
                </a:solidFill>
                <a:latin typeface="Georgia"/>
                <a:ea typeface="Georgia"/>
                <a:cs typeface="Georgia"/>
                <a:sym typeface="Georgia"/>
              </a:rPr>
              <a:t>(conf. Suprema Corte de los Estados Unidos de América, en el caso "Victor vs. Nebraska", 511 U.S. 1; en el mismo sentido, caso "Winship", 397 U.S. 358).</a:t>
            </a:r>
            <a:endParaRPr sz="2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800">
              <a:solidFill>
                <a:srgbClr val="4A86E8"/>
              </a:solidFill>
              <a:latin typeface="Georgia"/>
              <a:ea typeface="Georgia"/>
              <a:cs typeface="Georgia"/>
              <a:sym typeface="Georgia"/>
            </a:endParaRPr>
          </a:p>
        </p:txBody>
      </p:sp>
      <p:sp>
        <p:nvSpPr>
          <p:cNvPr id="518" name="Google Shape;518;g2155c5325dd_0_35"/>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19" name="Google Shape;519;g2155c5325dd_0_35"/>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g2155c5325dd_0_35"/>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524" name="Shape 524"/>
        <p:cNvGrpSpPr/>
        <p:nvPr/>
      </p:nvGrpSpPr>
      <p:grpSpPr>
        <a:xfrm>
          <a:off x="0" y="0"/>
          <a:ext cx="0" cy="0"/>
          <a:chOff x="0" y="0"/>
          <a:chExt cx="0" cy="0"/>
        </a:xfrm>
      </p:grpSpPr>
      <p:sp>
        <p:nvSpPr>
          <p:cNvPr id="525" name="Google Shape;525;g2155a779cc3_0_281"/>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Reglas Federales de Evidencia  </a:t>
            </a:r>
            <a:endParaRPr sz="4300"/>
          </a:p>
        </p:txBody>
      </p:sp>
      <p:sp>
        <p:nvSpPr>
          <p:cNvPr id="526" name="Google Shape;526;g2155a779cc3_0_281"/>
          <p:cNvSpPr txBox="1"/>
          <p:nvPr>
            <p:ph idx="1" type="body"/>
          </p:nvPr>
        </p:nvSpPr>
        <p:spPr>
          <a:xfrm>
            <a:off x="241175" y="1118050"/>
            <a:ext cx="8546400" cy="560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000">
                <a:solidFill>
                  <a:srgbClr val="4A86E8"/>
                </a:solidFill>
                <a:latin typeface="Georgia"/>
                <a:ea typeface="Georgia"/>
                <a:cs typeface="Georgia"/>
                <a:sym typeface="Georgia"/>
              </a:rPr>
              <a:t>Regla 412. Casos de delitos sexuales: Comportamiento o predisposición sexual de la víctima</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000">
                <a:solidFill>
                  <a:srgbClr val="4A86E8"/>
                </a:solidFill>
                <a:latin typeface="Georgia"/>
                <a:ea typeface="Georgia"/>
                <a:cs typeface="Georgia"/>
                <a:sym typeface="Georgia"/>
              </a:rPr>
              <a:t>(a) USOS PROHIBIDOS. Las siguientes pruebas </a:t>
            </a:r>
            <a:r>
              <a:rPr b="1" i="1" lang="en-US" sz="2000">
                <a:solidFill>
                  <a:srgbClr val="4A86E8"/>
                </a:solidFill>
                <a:latin typeface="Georgia"/>
                <a:ea typeface="Georgia"/>
                <a:cs typeface="Georgia"/>
                <a:sym typeface="Georgia"/>
              </a:rPr>
              <a:t>no son admisibles</a:t>
            </a:r>
            <a:r>
              <a:rPr lang="en-US" sz="2000">
                <a:solidFill>
                  <a:srgbClr val="4A86E8"/>
                </a:solidFill>
                <a:latin typeface="Georgia"/>
                <a:ea typeface="Georgia"/>
                <a:cs typeface="Georgia"/>
                <a:sym typeface="Georgia"/>
              </a:rPr>
              <a:t> en un procedimiento civil o penal que implique una presunta conducta sexual inapropiada:</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000">
                <a:solidFill>
                  <a:srgbClr val="4A86E8"/>
                </a:solidFill>
                <a:latin typeface="Georgia"/>
                <a:ea typeface="Georgia"/>
                <a:cs typeface="Georgia"/>
                <a:sym typeface="Georgia"/>
              </a:rPr>
              <a:t>(1) pruebas ofrecidas para demostrar que una víctima tuvo otro comportamiento sexual; o</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000">
                <a:solidFill>
                  <a:srgbClr val="4A86E8"/>
                </a:solidFill>
                <a:latin typeface="Georgia"/>
                <a:ea typeface="Georgia"/>
                <a:cs typeface="Georgia"/>
                <a:sym typeface="Georgia"/>
              </a:rPr>
              <a:t>(2) pruebas ofrecidas para demostrar la predisposición sexual de una víctima.</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t/>
            </a:r>
            <a:endParaRPr sz="20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000">
                <a:solidFill>
                  <a:srgbClr val="4A86E8"/>
                </a:solidFill>
                <a:latin typeface="Georgia"/>
                <a:ea typeface="Georgia"/>
                <a:cs typeface="Georgia"/>
                <a:sym typeface="Georgia"/>
              </a:rPr>
              <a:t>El tribunal podrá admitir pruebas relativas a la reputación de la víctima </a:t>
            </a:r>
            <a:r>
              <a:rPr b="1" i="1" lang="en-US" sz="2000">
                <a:solidFill>
                  <a:srgbClr val="4A86E8"/>
                </a:solidFill>
                <a:latin typeface="Georgia"/>
                <a:ea typeface="Georgia"/>
                <a:cs typeface="Georgia"/>
                <a:sym typeface="Georgia"/>
              </a:rPr>
              <a:t>sólo</a:t>
            </a:r>
            <a:r>
              <a:rPr lang="en-US" sz="2000">
                <a:solidFill>
                  <a:srgbClr val="4A86E8"/>
                </a:solidFill>
                <a:latin typeface="Georgia"/>
                <a:ea typeface="Georgia"/>
                <a:cs typeface="Georgia"/>
                <a:sym typeface="Georgia"/>
              </a:rPr>
              <a:t> si la víctima la ha puesto en controversia.</a:t>
            </a:r>
            <a:endParaRPr sz="2000">
              <a:solidFill>
                <a:srgbClr val="4A86E8"/>
              </a:solidFill>
              <a:latin typeface="Georgia"/>
              <a:ea typeface="Georgia"/>
              <a:cs typeface="Georgia"/>
              <a:sym typeface="Georgia"/>
            </a:endParaRPr>
          </a:p>
          <a:p>
            <a:pPr indent="0" lvl="0" marL="457200" rtl="0" algn="just">
              <a:lnSpc>
                <a:spcPct val="100000"/>
              </a:lnSpc>
              <a:spcBef>
                <a:spcPts val="0"/>
              </a:spcBef>
              <a:spcAft>
                <a:spcPts val="0"/>
              </a:spcAft>
              <a:buNone/>
            </a:pPr>
            <a:r>
              <a:t/>
            </a:r>
            <a:endParaRPr sz="2300">
              <a:solidFill>
                <a:srgbClr val="4A86E8"/>
              </a:solidFill>
            </a:endParaRPr>
          </a:p>
        </p:txBody>
      </p:sp>
      <p:sp>
        <p:nvSpPr>
          <p:cNvPr id="527" name="Google Shape;527;g2155a779cc3_0_281"/>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28" name="Google Shape;528;g2155a779cc3_0_281"/>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g2155a779cc3_0_281"/>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533" name="Shape 533"/>
        <p:cNvGrpSpPr/>
        <p:nvPr/>
      </p:nvGrpSpPr>
      <p:grpSpPr>
        <a:xfrm>
          <a:off x="0" y="0"/>
          <a:ext cx="0" cy="0"/>
          <a:chOff x="0" y="0"/>
          <a:chExt cx="0" cy="0"/>
        </a:xfrm>
      </p:grpSpPr>
      <p:sp>
        <p:nvSpPr>
          <p:cNvPr id="534" name="Google Shape;534;g2155c5325dd_0_0"/>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Reglas Federales de Evidencia  </a:t>
            </a:r>
            <a:endParaRPr sz="4300"/>
          </a:p>
        </p:txBody>
      </p:sp>
      <p:sp>
        <p:nvSpPr>
          <p:cNvPr id="535" name="Google Shape;535;g2155c5325dd_0_0"/>
          <p:cNvSpPr txBox="1"/>
          <p:nvPr>
            <p:ph idx="1" type="body"/>
          </p:nvPr>
        </p:nvSpPr>
        <p:spPr>
          <a:xfrm>
            <a:off x="343175" y="1118050"/>
            <a:ext cx="8546400" cy="5656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(c) PROCEDIMIENTO PARA DETERMINAR LA ADMISIBILIDAD.</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(1) Moción. Si una parte pretende ofrecer pruebas bajo la Regla</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412(b), la parte deberá:</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(A) presentar una moción que describa específicamente la prueba</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(A) presentar una moción que describa específicamente la prueba y establezca el propósito para el cual se ofrecerá;</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(B) hacerlo al menos 14 días antes del juicio a menos que el tribunal, por</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(B) hacerlo al menos 14 días antes del juicio, a menos que el tribunal, por causa justificada, establezca un plazo diferente;</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(C) notificar la moción a todas las partes; y</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(D) </a:t>
            </a:r>
            <a:r>
              <a:rPr b="1" i="1" lang="en-US" sz="1800">
                <a:solidFill>
                  <a:srgbClr val="4A86E8"/>
                </a:solidFill>
                <a:latin typeface="Georgia"/>
                <a:ea typeface="Georgia"/>
                <a:cs typeface="Georgia"/>
                <a:sym typeface="Georgia"/>
              </a:rPr>
              <a:t>notificar a la víctima o, cuando proceda, a su tutor o representante de la víctima.</a:t>
            </a:r>
            <a:endParaRPr b="1" i="1"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(2) Audiencia. </a:t>
            </a:r>
            <a:r>
              <a:rPr b="1" i="1" lang="en-US" sz="1800">
                <a:solidFill>
                  <a:srgbClr val="4A86E8"/>
                </a:solidFill>
                <a:latin typeface="Georgia"/>
                <a:ea typeface="Georgia"/>
                <a:cs typeface="Georgia"/>
                <a:sym typeface="Georgia"/>
              </a:rPr>
              <a:t>Antes de admitir pruebas en virtud de esta regla, el tribunal debe realizar una audiencia a puerta cerrada y dar a la víctima y a las partes el derecho a asistir y ser oídas</a:t>
            </a:r>
            <a:r>
              <a:rPr lang="en-US" sz="1800">
                <a:solidFill>
                  <a:srgbClr val="4A86E8"/>
                </a:solidFill>
                <a:latin typeface="Georgia"/>
                <a:ea typeface="Georgia"/>
                <a:cs typeface="Georgia"/>
                <a:sym typeface="Georgia"/>
              </a:rPr>
              <a:t>. A menos que el tribunal ordene lo contrario, la moción, los materiales relacionados y el acta de la audiencia deben ser y permanecer sellados.</a:t>
            </a:r>
            <a:endParaRPr sz="1800">
              <a:solidFill>
                <a:srgbClr val="4A86E8"/>
              </a:solidFill>
              <a:latin typeface="Georgia"/>
              <a:ea typeface="Georgia"/>
              <a:cs typeface="Georgia"/>
              <a:sym typeface="Georgia"/>
            </a:endParaRPr>
          </a:p>
          <a:p>
            <a:pPr indent="0" lvl="0" marL="0" rtl="0" algn="just">
              <a:lnSpc>
                <a:spcPct val="115000"/>
              </a:lnSpc>
              <a:spcBef>
                <a:spcPts val="0"/>
              </a:spcBef>
              <a:spcAft>
                <a:spcPts val="0"/>
              </a:spcAft>
              <a:buNone/>
            </a:pPr>
            <a:r>
              <a:rPr lang="en-US" sz="1800">
                <a:solidFill>
                  <a:srgbClr val="4A86E8"/>
                </a:solidFill>
                <a:latin typeface="Georgia"/>
                <a:ea typeface="Georgia"/>
                <a:cs typeface="Georgia"/>
                <a:sym typeface="Georgia"/>
              </a:rPr>
              <a:t>de la audiencia deben ser y permanecer sellados.</a:t>
            </a:r>
            <a:endParaRPr sz="1800">
              <a:solidFill>
                <a:srgbClr val="4A86E8"/>
              </a:solidFill>
              <a:latin typeface="Georgia"/>
              <a:ea typeface="Georgia"/>
              <a:cs typeface="Georgia"/>
              <a:sym typeface="Georgia"/>
            </a:endParaRPr>
          </a:p>
          <a:p>
            <a:pPr indent="0" lvl="0" marL="457200" rtl="0" algn="just">
              <a:spcBef>
                <a:spcPts val="0"/>
              </a:spcBef>
              <a:spcAft>
                <a:spcPts val="0"/>
              </a:spcAft>
              <a:buNone/>
            </a:pPr>
            <a:r>
              <a:t/>
            </a:r>
            <a:endParaRPr sz="2300">
              <a:solidFill>
                <a:srgbClr val="4A86E8"/>
              </a:solidFill>
            </a:endParaRPr>
          </a:p>
          <a:p>
            <a:pPr indent="0" lvl="0" marL="0" rtl="0" algn="just">
              <a:lnSpc>
                <a:spcPct val="115000"/>
              </a:lnSpc>
              <a:spcBef>
                <a:spcPts val="0"/>
              </a:spcBef>
              <a:spcAft>
                <a:spcPts val="0"/>
              </a:spcAft>
              <a:buNone/>
            </a:pPr>
            <a:r>
              <a:t/>
            </a:r>
            <a:endParaRPr sz="2200">
              <a:solidFill>
                <a:srgbClr val="4A86E8"/>
              </a:solidFill>
              <a:latin typeface="Georgia"/>
              <a:ea typeface="Georgia"/>
              <a:cs typeface="Georgia"/>
              <a:sym typeface="Georgia"/>
            </a:endParaRPr>
          </a:p>
        </p:txBody>
      </p:sp>
      <p:sp>
        <p:nvSpPr>
          <p:cNvPr id="536" name="Google Shape;536;g2155c5325dd_0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37" name="Google Shape;537;g2155c5325dd_0_0"/>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2155c5325dd_0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542" name="Shape 542"/>
        <p:cNvGrpSpPr/>
        <p:nvPr/>
      </p:nvGrpSpPr>
      <p:grpSpPr>
        <a:xfrm>
          <a:off x="0" y="0"/>
          <a:ext cx="0" cy="0"/>
          <a:chOff x="0" y="0"/>
          <a:chExt cx="0" cy="0"/>
        </a:xfrm>
      </p:grpSpPr>
      <p:sp>
        <p:nvSpPr>
          <p:cNvPr id="543" name="Google Shape;543;g2155a779cc3_0_289"/>
          <p:cNvSpPr txBox="1"/>
          <p:nvPr>
            <p:ph type="title"/>
          </p:nvPr>
        </p:nvSpPr>
        <p:spPr>
          <a:xfrm>
            <a:off x="241175" y="162850"/>
            <a:ext cx="8750400" cy="955200"/>
          </a:xfrm>
          <a:prstGeom prst="rect">
            <a:avLst/>
          </a:prstGeom>
          <a:noFill/>
          <a:ln>
            <a:noFill/>
          </a:ln>
        </p:spPr>
        <p:txBody>
          <a:bodyPr anchorCtr="0" anchor="b" bIns="45700" lIns="91425" spcFirstLastPara="1" rIns="91425" wrap="square" tIns="45700">
            <a:noAutofit/>
          </a:bodyPr>
          <a:lstStyle/>
          <a:p>
            <a:pPr indent="0" lvl="0" marL="0" rtl="0" algn="just">
              <a:lnSpc>
                <a:spcPct val="107407"/>
              </a:lnSpc>
              <a:spcBef>
                <a:spcPts val="0"/>
              </a:spcBef>
              <a:spcAft>
                <a:spcPts val="0"/>
              </a:spcAft>
              <a:buClr>
                <a:schemeClr val="dk2"/>
              </a:buClr>
              <a:buSzPts val="5400"/>
              <a:buFont typeface="Palatino Linotype"/>
              <a:buNone/>
            </a:pPr>
            <a:r>
              <a:rPr lang="en-US" sz="4300">
                <a:solidFill>
                  <a:srgbClr val="4A86E8"/>
                </a:solidFill>
              </a:rPr>
              <a:t>  Reglas Federales de Evidencia  </a:t>
            </a:r>
            <a:endParaRPr sz="4300"/>
          </a:p>
        </p:txBody>
      </p:sp>
      <p:sp>
        <p:nvSpPr>
          <p:cNvPr id="544" name="Google Shape;544;g2155a779cc3_0_289"/>
          <p:cNvSpPr txBox="1"/>
          <p:nvPr>
            <p:ph idx="1" type="body"/>
          </p:nvPr>
        </p:nvSpPr>
        <p:spPr>
          <a:xfrm>
            <a:off x="343175" y="1118050"/>
            <a:ext cx="8546400" cy="5602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2200">
                <a:solidFill>
                  <a:srgbClr val="4A86E8"/>
                </a:solidFill>
                <a:latin typeface="Georgia"/>
                <a:ea typeface="Georgia"/>
                <a:cs typeface="Georgia"/>
                <a:sym typeface="Georgia"/>
              </a:rPr>
              <a:t>(b) EXCEPCIONES.</a:t>
            </a:r>
            <a:endParaRPr sz="22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200">
                <a:solidFill>
                  <a:srgbClr val="4A86E8"/>
                </a:solidFill>
                <a:latin typeface="Georgia"/>
                <a:ea typeface="Georgia"/>
                <a:cs typeface="Georgia"/>
                <a:sym typeface="Georgia"/>
              </a:rPr>
              <a:t>(1) Casos penales. El tribunal puede admitir las siguientes pruebas en un caso penal:</a:t>
            </a:r>
            <a:endParaRPr sz="22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200">
                <a:solidFill>
                  <a:srgbClr val="4A86E8"/>
                </a:solidFill>
                <a:latin typeface="Georgia"/>
                <a:ea typeface="Georgia"/>
                <a:cs typeface="Georgia"/>
                <a:sym typeface="Georgia"/>
              </a:rPr>
              <a:t>(A) evidencia de instancias específicas del comportamiento sexual de una víctima, si se ofrece para probar que alguien que no sea el acusado fue la fuente de semen, lesiones u otra evidencia física</a:t>
            </a:r>
            <a:endParaRPr sz="22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200">
                <a:solidFill>
                  <a:srgbClr val="4A86E8"/>
                </a:solidFill>
                <a:latin typeface="Georgia"/>
                <a:ea typeface="Georgia"/>
                <a:cs typeface="Georgia"/>
                <a:sym typeface="Georgia"/>
              </a:rPr>
              <a:t>física;</a:t>
            </a:r>
            <a:endParaRPr sz="22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200">
                <a:solidFill>
                  <a:srgbClr val="4A86E8"/>
                </a:solidFill>
                <a:latin typeface="Georgia"/>
                <a:ea typeface="Georgia"/>
                <a:cs typeface="Georgia"/>
                <a:sym typeface="Georgia"/>
              </a:rPr>
              <a:t>(B) pruebas de casos específicos de comportamiento sexual de una víctima con respecto a la persona acusada de la  agresión sexual, si son ofrecidas por el acusado para probar el consentimiento o si la ofrece el fiscal; y</a:t>
            </a:r>
            <a:endParaRPr sz="2200">
              <a:solidFill>
                <a:srgbClr val="4A86E8"/>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2200">
                <a:solidFill>
                  <a:srgbClr val="4A86E8"/>
                </a:solidFill>
                <a:latin typeface="Georgia"/>
                <a:ea typeface="Georgia"/>
                <a:cs typeface="Georgia"/>
                <a:sym typeface="Georgia"/>
              </a:rPr>
              <a:t>(C) pruebas cuya exclusión violaría los derechos constitucionales del acusado.</a:t>
            </a:r>
            <a:endParaRPr sz="2200">
              <a:solidFill>
                <a:srgbClr val="4A86E8"/>
              </a:solidFill>
              <a:latin typeface="Georgia"/>
              <a:ea typeface="Georgia"/>
              <a:cs typeface="Georgia"/>
              <a:sym typeface="Georgia"/>
            </a:endParaRPr>
          </a:p>
        </p:txBody>
      </p:sp>
      <p:sp>
        <p:nvSpPr>
          <p:cNvPr id="545" name="Google Shape;545;g2155a779cc3_0_28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46" name="Google Shape;546;g2155a779cc3_0_289"/>
          <p:cNvSpPr txBox="1"/>
          <p:nvPr>
            <p:ph idx="11" type="ftr"/>
          </p:nvPr>
        </p:nvSpPr>
        <p:spPr>
          <a:xfrm>
            <a:off x="3507334" y="76200"/>
            <a:ext cx="30789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g2155a779cc3_0_28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551" name="Shape 551"/>
        <p:cNvGrpSpPr/>
        <p:nvPr/>
      </p:nvGrpSpPr>
      <p:grpSpPr>
        <a:xfrm>
          <a:off x="0" y="0"/>
          <a:ext cx="0" cy="0"/>
          <a:chOff x="0" y="0"/>
          <a:chExt cx="0" cy="0"/>
        </a:xfrm>
      </p:grpSpPr>
      <p:sp>
        <p:nvSpPr>
          <p:cNvPr id="552" name="Google Shape;552;gf5298a18dc_0_2079"/>
          <p:cNvSpPr txBox="1"/>
          <p:nvPr>
            <p:ph type="title"/>
          </p:nvPr>
        </p:nvSpPr>
        <p:spPr>
          <a:xfrm>
            <a:off x="457200" y="0"/>
            <a:ext cx="8229600" cy="2607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t/>
            </a:r>
            <a:endParaRPr/>
          </a:p>
        </p:txBody>
      </p:sp>
      <p:sp>
        <p:nvSpPr>
          <p:cNvPr id="553" name="Google Shape;553;gf5298a18dc_0_2079"/>
          <p:cNvSpPr txBox="1"/>
          <p:nvPr>
            <p:ph idx="1" type="body"/>
          </p:nvPr>
        </p:nvSpPr>
        <p:spPr>
          <a:xfrm>
            <a:off x="457200" y="1124744"/>
            <a:ext cx="8229600" cy="5001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7F7F7F"/>
              </a:buClr>
              <a:buSzPct val="100000"/>
              <a:buNone/>
            </a:pPr>
            <a:r>
              <a:t/>
            </a:r>
            <a:endParaRPr b="1" i="1" sz="12000">
              <a:solidFill>
                <a:srgbClr val="234271"/>
              </a:solidFill>
              <a:latin typeface="Palatino Linotype"/>
              <a:ea typeface="Palatino Linotype"/>
              <a:cs typeface="Palatino Linotype"/>
              <a:sym typeface="Palatino Linotype"/>
            </a:endParaRPr>
          </a:p>
          <a:p>
            <a:pPr indent="0" lvl="0" marL="0" rtl="0" algn="ctr">
              <a:lnSpc>
                <a:spcPct val="100000"/>
              </a:lnSpc>
              <a:spcBef>
                <a:spcPts val="1040"/>
              </a:spcBef>
              <a:spcAft>
                <a:spcPts val="0"/>
              </a:spcAft>
              <a:buClr>
                <a:srgbClr val="234271"/>
              </a:buClr>
              <a:buSzPct val="100000"/>
              <a:buNone/>
            </a:pPr>
            <a:r>
              <a:rPr b="1" i="1" lang="en-US" sz="16000">
                <a:solidFill>
                  <a:srgbClr val="234271"/>
                </a:solidFill>
                <a:latin typeface="Palatino Linotype"/>
                <a:ea typeface="Palatino Linotype"/>
                <a:cs typeface="Palatino Linotype"/>
                <a:sym typeface="Palatino Linotype"/>
              </a:rPr>
              <a:t>Muchas gracias</a:t>
            </a:r>
            <a:endParaRPr/>
          </a:p>
          <a:p>
            <a:pPr indent="-198437" lvl="0" marL="34290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198437" lvl="0" marL="34290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0" lvl="0" marL="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0" lvl="0" marL="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0" lvl="0" marL="0" rtl="0" algn="l">
              <a:lnSpc>
                <a:spcPct val="100000"/>
              </a:lnSpc>
              <a:spcBef>
                <a:spcPts val="481"/>
              </a:spcBef>
              <a:spcAft>
                <a:spcPts val="0"/>
              </a:spcAft>
              <a:buClr>
                <a:srgbClr val="234271"/>
              </a:buClr>
              <a:buSzPct val="308333"/>
              <a:buNone/>
            </a:pPr>
            <a:r>
              <a:t/>
            </a:r>
            <a:endParaRPr/>
          </a:p>
          <a:p>
            <a:pPr indent="0" lvl="0" marL="0" rtl="0" algn="l">
              <a:lnSpc>
                <a:spcPct val="100000"/>
              </a:lnSpc>
              <a:spcBef>
                <a:spcPts val="481"/>
              </a:spcBef>
              <a:spcAft>
                <a:spcPts val="0"/>
              </a:spcAft>
              <a:buClr>
                <a:srgbClr val="234271"/>
              </a:buClr>
              <a:buSzPct val="308333"/>
              <a:buNone/>
            </a:pPr>
            <a:r>
              <a:t/>
            </a:r>
            <a:endParaRPr/>
          </a:p>
          <a:p>
            <a:pPr indent="0" lvl="0" marL="0" rtl="0" algn="l">
              <a:lnSpc>
                <a:spcPct val="100000"/>
              </a:lnSpc>
              <a:spcBef>
                <a:spcPts val="481"/>
              </a:spcBef>
              <a:spcAft>
                <a:spcPts val="0"/>
              </a:spcAft>
              <a:buClr>
                <a:srgbClr val="234271"/>
              </a:buClr>
              <a:buSzPct val="308333"/>
              <a:buNone/>
            </a:pPr>
            <a:r>
              <a:t/>
            </a:r>
            <a:endParaRPr/>
          </a:p>
          <a:p>
            <a:pPr indent="0" lvl="0" marL="0" rtl="0" algn="ctr">
              <a:lnSpc>
                <a:spcPct val="100000"/>
              </a:lnSpc>
              <a:spcBef>
                <a:spcPts val="520"/>
              </a:spcBef>
              <a:spcAft>
                <a:spcPts val="0"/>
              </a:spcAft>
              <a:buClr>
                <a:srgbClr val="7F7F7F"/>
              </a:buClr>
              <a:buSzPct val="100000"/>
              <a:buNone/>
            </a:pPr>
            <a:r>
              <a:t/>
            </a:r>
            <a:endParaRPr b="1" i="1" sz="8000">
              <a:solidFill>
                <a:srgbClr val="234271"/>
              </a:solidFill>
              <a:latin typeface="Palatino Linotype"/>
              <a:ea typeface="Palatino Linotype"/>
              <a:cs typeface="Palatino Linotype"/>
              <a:sym typeface="Palatino Linotype"/>
            </a:endParaRPr>
          </a:p>
          <a:p>
            <a:pPr indent="0" lvl="0" marL="0" rtl="0" algn="ctr">
              <a:lnSpc>
                <a:spcPct val="100000"/>
              </a:lnSpc>
              <a:spcBef>
                <a:spcPts val="455"/>
              </a:spcBef>
              <a:spcAft>
                <a:spcPts val="0"/>
              </a:spcAft>
              <a:buClr>
                <a:srgbClr val="234271"/>
              </a:buClr>
              <a:buSzPct val="100000"/>
              <a:buNone/>
            </a:pPr>
            <a:r>
              <a:rPr b="1" i="1" lang="en-US" sz="7000">
                <a:solidFill>
                  <a:srgbClr val="234271"/>
                </a:solidFill>
                <a:latin typeface="Palatino Linotype"/>
                <a:ea typeface="Palatino Linotype"/>
                <a:cs typeface="Palatino Linotype"/>
                <a:sym typeface="Palatino Linotype"/>
              </a:rPr>
              <a:t> </a:t>
            </a:r>
            <a:endParaRPr b="1" i="1" sz="7000">
              <a:solidFill>
                <a:srgbClr val="234271"/>
              </a:solidFill>
              <a:latin typeface="Palatino Linotype"/>
              <a:ea typeface="Palatino Linotype"/>
              <a:cs typeface="Palatino Linotype"/>
              <a:sym typeface="Palatino Linotype"/>
            </a:endParaRPr>
          </a:p>
          <a:p>
            <a:pPr indent="0" lvl="0" marL="0" rtl="0" algn="ctr">
              <a:lnSpc>
                <a:spcPct val="100000"/>
              </a:lnSpc>
              <a:spcBef>
                <a:spcPts val="429"/>
              </a:spcBef>
              <a:spcAft>
                <a:spcPts val="0"/>
              </a:spcAft>
              <a:buClr>
                <a:srgbClr val="7F7F7F"/>
              </a:buClr>
              <a:buSzPct val="100000"/>
              <a:buNone/>
            </a:pPr>
            <a:r>
              <a:t/>
            </a:r>
            <a:endParaRPr sz="6600">
              <a:latin typeface="Palatino Linotype"/>
              <a:ea typeface="Palatino Linotype"/>
              <a:cs typeface="Palatino Linotype"/>
              <a:sym typeface="Palatino Linotype"/>
            </a:endParaRPr>
          </a:p>
          <a:p>
            <a:pPr indent="0" lvl="0" marL="0" rtl="0" algn="ctr">
              <a:lnSpc>
                <a:spcPct val="100000"/>
              </a:lnSpc>
              <a:spcBef>
                <a:spcPts val="429"/>
              </a:spcBef>
              <a:spcAft>
                <a:spcPts val="0"/>
              </a:spcAft>
              <a:buClr>
                <a:srgbClr val="7F7F7F"/>
              </a:buClr>
              <a:buSzPct val="100000"/>
              <a:buNone/>
            </a:pPr>
            <a:r>
              <a:t/>
            </a:r>
            <a:endParaRPr sz="6600">
              <a:latin typeface="Palatino Linotype"/>
              <a:ea typeface="Palatino Linotype"/>
              <a:cs typeface="Palatino Linotype"/>
              <a:sym typeface="Palatino Linotype"/>
            </a:endParaRPr>
          </a:p>
          <a:p>
            <a:pPr indent="0" lvl="0" marL="0" rtl="0" algn="ctr">
              <a:lnSpc>
                <a:spcPct val="100000"/>
              </a:lnSpc>
              <a:spcBef>
                <a:spcPts val="429"/>
              </a:spcBef>
              <a:spcAft>
                <a:spcPts val="0"/>
              </a:spcAft>
              <a:buClr>
                <a:srgbClr val="7F7F7F"/>
              </a:buClr>
              <a:buSzPct val="100000"/>
              <a:buNone/>
            </a:pPr>
            <a:r>
              <a:t/>
            </a:r>
            <a:endParaRPr sz="6600">
              <a:latin typeface="Palatino Linotype"/>
              <a:ea typeface="Palatino Linotype"/>
              <a:cs typeface="Palatino Linotype"/>
              <a:sym typeface="Palatino Linotype"/>
            </a:endParaRPr>
          </a:p>
          <a:p>
            <a:pPr indent="-231457" lvl="0" marL="342900" rtl="0" algn="l">
              <a:lnSpc>
                <a:spcPct val="100000"/>
              </a:lnSpc>
              <a:spcBef>
                <a:spcPts val="351"/>
              </a:spcBef>
              <a:spcAft>
                <a:spcPts val="0"/>
              </a:spcAft>
              <a:buClr>
                <a:srgbClr val="7F7F7F"/>
              </a:buClr>
              <a:buSzPct val="100000"/>
              <a:buNone/>
            </a:pPr>
            <a:r>
              <a:t/>
            </a:r>
            <a:endParaRPr sz="5400">
              <a:latin typeface="Palatino Linotype"/>
              <a:ea typeface="Palatino Linotype"/>
              <a:cs typeface="Palatino Linotype"/>
              <a:sym typeface="Palatino Linotype"/>
            </a:endParaRPr>
          </a:p>
          <a:p>
            <a:pPr indent="-276860" lvl="0" marL="342900" rtl="0" algn="l">
              <a:lnSpc>
                <a:spcPct val="100000"/>
              </a:lnSpc>
              <a:spcBef>
                <a:spcPts val="208"/>
              </a:spcBef>
              <a:spcAft>
                <a:spcPts val="0"/>
              </a:spcAft>
              <a:buClr>
                <a:srgbClr val="7F7F7F"/>
              </a:buClr>
              <a:buSzPct val="100000"/>
              <a:buNone/>
            </a:pPr>
            <a:r>
              <a:t/>
            </a:r>
            <a:endParaRPr sz="3200">
              <a:latin typeface="Palatino Linotype"/>
              <a:ea typeface="Palatino Linotype"/>
              <a:cs typeface="Palatino Linotype"/>
              <a:sym typeface="Palatino Linotype"/>
            </a:endParaRPr>
          </a:p>
          <a:p>
            <a:pPr indent="0" lvl="0" marL="0" rtl="0" algn="l">
              <a:lnSpc>
                <a:spcPct val="100000"/>
              </a:lnSpc>
              <a:spcBef>
                <a:spcPts val="455"/>
              </a:spcBef>
              <a:spcAft>
                <a:spcPts val="0"/>
              </a:spcAft>
              <a:buClr>
                <a:srgbClr val="7F7F7F"/>
              </a:buClr>
              <a:buSzPct val="100000"/>
              <a:buNone/>
            </a:pPr>
            <a:r>
              <a:t/>
            </a:r>
            <a:endParaRPr sz="7000">
              <a:solidFill>
                <a:srgbClr val="234271"/>
              </a:solidFill>
              <a:latin typeface="Palatino Linotype"/>
              <a:ea typeface="Palatino Linotype"/>
              <a:cs typeface="Palatino Linotype"/>
              <a:sym typeface="Palatino Linotype"/>
            </a:endParaRPr>
          </a:p>
          <a:p>
            <a:pPr indent="-293370" lvl="0" marL="342900" rtl="0" algn="l">
              <a:lnSpc>
                <a:spcPct val="100000"/>
              </a:lnSpc>
              <a:spcBef>
                <a:spcPts val="156"/>
              </a:spcBef>
              <a:spcAft>
                <a:spcPts val="0"/>
              </a:spcAft>
              <a:buClr>
                <a:srgbClr val="7F7F7F"/>
              </a:buClr>
              <a:buSzPct val="100000"/>
              <a:buNone/>
            </a:pPr>
            <a:r>
              <a:t/>
            </a:r>
            <a:endParaRPr/>
          </a:p>
          <a:p>
            <a:pPr indent="-293370" lvl="0" marL="342900" rtl="0" algn="l">
              <a:lnSpc>
                <a:spcPct val="100000"/>
              </a:lnSpc>
              <a:spcBef>
                <a:spcPts val="156"/>
              </a:spcBef>
              <a:spcAft>
                <a:spcPts val="0"/>
              </a:spcAft>
              <a:buClr>
                <a:srgbClr val="7F7F7F"/>
              </a:buClr>
              <a:buSzPct val="100000"/>
              <a:buNone/>
            </a:pPr>
            <a:r>
              <a:t/>
            </a:r>
            <a:endParaRPr/>
          </a:p>
        </p:txBody>
      </p:sp>
      <p:sp>
        <p:nvSpPr>
          <p:cNvPr id="554" name="Google Shape;554;gf5298a18dc_0_2079"/>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555" name="Google Shape;555;gf5298a18dc_0_2079"/>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gf5298a18dc_0_2079"/>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04" name="Shape 204"/>
        <p:cNvGrpSpPr/>
        <p:nvPr/>
      </p:nvGrpSpPr>
      <p:grpSpPr>
        <a:xfrm>
          <a:off x="0" y="0"/>
          <a:ext cx="0" cy="0"/>
          <a:chOff x="0" y="0"/>
          <a:chExt cx="0" cy="0"/>
        </a:xfrm>
      </p:grpSpPr>
      <p:sp>
        <p:nvSpPr>
          <p:cNvPr id="205" name="Google Shape;205;gf5298a18dc_0_1698"/>
          <p:cNvSpPr txBox="1"/>
          <p:nvPr>
            <p:ph type="title"/>
          </p:nvPr>
        </p:nvSpPr>
        <p:spPr>
          <a:xfrm>
            <a:off x="457200" y="188640"/>
            <a:ext cx="8229600" cy="1152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a:t> </a:t>
            </a:r>
            <a:r>
              <a:rPr lang="en-US" sz="4400">
                <a:solidFill>
                  <a:srgbClr val="4A86E8"/>
                </a:solidFill>
              </a:rPr>
              <a:t>Prioridades y Valores en Juego</a:t>
            </a:r>
            <a:endParaRPr sz="4400">
              <a:solidFill>
                <a:srgbClr val="4A86E8"/>
              </a:solidFill>
            </a:endParaRPr>
          </a:p>
        </p:txBody>
      </p:sp>
      <p:sp>
        <p:nvSpPr>
          <p:cNvPr id="206" name="Google Shape;206;gf5298a18dc_0_1698"/>
          <p:cNvSpPr txBox="1"/>
          <p:nvPr>
            <p:ph idx="1" type="body"/>
          </p:nvPr>
        </p:nvSpPr>
        <p:spPr>
          <a:xfrm>
            <a:off x="457200" y="1412776"/>
            <a:ext cx="8229600" cy="4713300"/>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lnSpc>
                <a:spcPct val="100000"/>
              </a:lnSpc>
              <a:spcBef>
                <a:spcPts val="0"/>
              </a:spcBef>
              <a:spcAft>
                <a:spcPts val="0"/>
              </a:spcAft>
              <a:buClr>
                <a:srgbClr val="4A86E8"/>
              </a:buClr>
              <a:buSzPts val="2400"/>
              <a:buChar char="•"/>
            </a:pPr>
            <a:r>
              <a:rPr b="1" i="1" lang="en-US">
                <a:solidFill>
                  <a:srgbClr val="4A86E8"/>
                </a:solidFill>
              </a:rPr>
              <a:t>1ro. apartar a aquellos no comprometidos con el sistema de justicia; o que por distintas situaciones no son compatibles con la dinámica grupal de la deliberación;  aquellos que siendo capaces en términos jurídicos no están en condiciones de ser jurados por distintas dolencias físicas o psíquicas.</a:t>
            </a:r>
            <a:endParaRPr>
              <a:solidFill>
                <a:srgbClr val="4A86E8"/>
              </a:solidFill>
            </a:endParaRPr>
          </a:p>
          <a:p>
            <a:pPr indent="-190500" lvl="0" marL="342900" rtl="0" algn="just">
              <a:lnSpc>
                <a:spcPct val="100000"/>
              </a:lnSpc>
              <a:spcBef>
                <a:spcPts val="480"/>
              </a:spcBef>
              <a:spcAft>
                <a:spcPts val="0"/>
              </a:spcAft>
              <a:buClr>
                <a:srgbClr val="7F7F7F"/>
              </a:buClr>
              <a:buSzPts val="2400"/>
              <a:buNone/>
            </a:pPr>
            <a:r>
              <a:t/>
            </a:r>
            <a:endParaRPr b="1">
              <a:solidFill>
                <a:srgbClr val="4A86E8"/>
              </a:solidFill>
            </a:endParaRPr>
          </a:p>
          <a:p>
            <a:pPr indent="-342900" lvl="0" marL="342900" rtl="0" algn="just">
              <a:lnSpc>
                <a:spcPct val="100000"/>
              </a:lnSpc>
              <a:spcBef>
                <a:spcPts val="480"/>
              </a:spcBef>
              <a:spcAft>
                <a:spcPts val="0"/>
              </a:spcAft>
              <a:buClr>
                <a:srgbClr val="4A86E8"/>
              </a:buClr>
              <a:buSzPts val="2400"/>
              <a:buChar char="•"/>
            </a:pPr>
            <a:r>
              <a:rPr b="1" i="1" lang="en-US">
                <a:solidFill>
                  <a:srgbClr val="4A86E8"/>
                </a:solidFill>
              </a:rPr>
              <a:t>2do. separar a aquellos candidatos que por sus vivencias o creencias no pueden ser justos e imparciales en el caso concreto, por los valores en juego</a:t>
            </a:r>
            <a:endParaRPr b="1">
              <a:solidFill>
                <a:srgbClr val="4A86E8"/>
              </a:solidFill>
            </a:endParaRPr>
          </a:p>
          <a:p>
            <a:pPr indent="0" lvl="0" marL="0" rtl="0" algn="l">
              <a:lnSpc>
                <a:spcPct val="100000"/>
              </a:lnSpc>
              <a:spcBef>
                <a:spcPts val="480"/>
              </a:spcBef>
              <a:spcAft>
                <a:spcPts val="0"/>
              </a:spcAft>
              <a:buClr>
                <a:srgbClr val="7F7F7F"/>
              </a:buClr>
              <a:buSzPts val="2400"/>
              <a:buNone/>
            </a:pPr>
            <a:br>
              <a:rPr lang="en-US"/>
            </a:br>
            <a:endParaRPr/>
          </a:p>
        </p:txBody>
      </p:sp>
      <p:sp>
        <p:nvSpPr>
          <p:cNvPr id="207" name="Google Shape;207;gf5298a18dc_0_1698"/>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08" name="Google Shape;208;gf5298a18dc_0_1698"/>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f5298a18dc_0_1698"/>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2fbdb472b3_0_2"/>
          <p:cNvSpPr txBox="1"/>
          <p:nvPr>
            <p:ph type="title"/>
          </p:nvPr>
        </p:nvSpPr>
        <p:spPr>
          <a:xfrm>
            <a:off x="457200" y="325625"/>
            <a:ext cx="8229600" cy="67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Libre Franklin Medium"/>
              <a:buNone/>
            </a:pPr>
            <a:r>
              <a:rPr lang="en-US"/>
              <a:t> </a:t>
            </a:r>
            <a:r>
              <a:rPr lang="en-US">
                <a:solidFill>
                  <a:srgbClr val="4A86E8"/>
                </a:solidFill>
              </a:rPr>
              <a:t>Estereotipos entre nosotros</a:t>
            </a:r>
            <a:endParaRPr>
              <a:solidFill>
                <a:srgbClr val="4A86E8"/>
              </a:solidFill>
            </a:endParaRPr>
          </a:p>
        </p:txBody>
      </p:sp>
      <p:sp>
        <p:nvSpPr>
          <p:cNvPr id="215" name="Google Shape;215;g12fbdb472b3_0_2"/>
          <p:cNvSpPr txBox="1"/>
          <p:nvPr>
            <p:ph idx="1" type="body"/>
          </p:nvPr>
        </p:nvSpPr>
        <p:spPr>
          <a:xfrm>
            <a:off x="457200" y="999425"/>
            <a:ext cx="8229600" cy="5385000"/>
          </a:xfrm>
          <a:prstGeom prst="rect">
            <a:avLst/>
          </a:prstGeom>
          <a:noFill/>
          <a:ln>
            <a:noFill/>
          </a:ln>
        </p:spPr>
        <p:txBody>
          <a:bodyPr anchorCtr="0" anchor="t" bIns="45700" lIns="91425" spcFirstLastPara="1" rIns="91425" wrap="square" tIns="45700">
            <a:normAutofit fontScale="47500" lnSpcReduction="10000"/>
          </a:bodyPr>
          <a:lstStyle/>
          <a:p>
            <a:pPr indent="0" lvl="0" marL="0" rtl="0" algn="just">
              <a:lnSpc>
                <a:spcPct val="100000"/>
              </a:lnSpc>
              <a:spcBef>
                <a:spcPts val="0"/>
              </a:spcBef>
              <a:spcAft>
                <a:spcPts val="0"/>
              </a:spcAft>
              <a:buSzPct val="45000"/>
              <a:buNone/>
            </a:pPr>
            <a:r>
              <a:rPr b="1" i="1" lang="en-US" sz="2800"/>
              <a:t> </a:t>
            </a:r>
            <a:r>
              <a:rPr i="1" lang="en-US" sz="5450">
                <a:solidFill>
                  <a:srgbClr val="4A86E8"/>
                </a:solidFill>
                <a:highlight>
                  <a:srgbClr val="DCD0B0"/>
                </a:highlight>
                <a:latin typeface="Georgia"/>
                <a:ea typeface="Georgia"/>
                <a:cs typeface="Georgia"/>
                <a:sym typeface="Georgia"/>
              </a:rPr>
              <a:t>Todos los seres humanos nacidos y criados en  sociedad, poseen estereotipos entendida esta como clasificación de cosas, reclutamiento de cosas de la misma naturaleza que pudieran ser positivas o negativas propia de la naturaleza humana, sea que fuera un  jurado lego popular o un juez profesional. </a:t>
            </a:r>
            <a:endParaRPr i="1" sz="5450">
              <a:solidFill>
                <a:srgbClr val="4A86E8"/>
              </a:solidFill>
              <a:highlight>
                <a:srgbClr val="DCD0B0"/>
              </a:highlight>
              <a:latin typeface="Georgia"/>
              <a:ea typeface="Georgia"/>
              <a:cs typeface="Georgia"/>
              <a:sym typeface="Georgia"/>
            </a:endParaRPr>
          </a:p>
          <a:p>
            <a:pPr indent="0" lvl="0" marL="0" rtl="0" algn="just">
              <a:lnSpc>
                <a:spcPct val="100000"/>
              </a:lnSpc>
              <a:spcBef>
                <a:spcPts val="0"/>
              </a:spcBef>
              <a:spcAft>
                <a:spcPts val="0"/>
              </a:spcAft>
              <a:buSzPts val="599"/>
              <a:buNone/>
            </a:pPr>
            <a:r>
              <a:t/>
            </a:r>
            <a:endParaRPr i="1" sz="5450">
              <a:solidFill>
                <a:srgbClr val="4A86E8"/>
              </a:solidFill>
              <a:highlight>
                <a:srgbClr val="DCD0B0"/>
              </a:highlight>
              <a:latin typeface="Georgia"/>
              <a:ea typeface="Georgia"/>
              <a:cs typeface="Georgia"/>
              <a:sym typeface="Georgia"/>
            </a:endParaRPr>
          </a:p>
          <a:p>
            <a:pPr indent="0" lvl="0" marL="0" rtl="0" algn="just">
              <a:lnSpc>
                <a:spcPct val="100000"/>
              </a:lnSpc>
              <a:spcBef>
                <a:spcPts val="0"/>
              </a:spcBef>
              <a:spcAft>
                <a:spcPts val="0"/>
              </a:spcAft>
              <a:buSzPts val="599"/>
              <a:buNone/>
            </a:pPr>
            <a:r>
              <a:rPr i="1" lang="en-US" sz="5450">
                <a:solidFill>
                  <a:srgbClr val="4A86E8"/>
                </a:solidFill>
                <a:highlight>
                  <a:srgbClr val="DCD0B0"/>
                </a:highlight>
                <a:latin typeface="Georgia"/>
                <a:ea typeface="Georgia"/>
                <a:cs typeface="Georgia"/>
                <a:sym typeface="Georgia"/>
              </a:rPr>
              <a:t>El descubrir cuáles son esos preconceptos ideas o estereotipos que podrían llegar a influir en  que una decisión  no se basara únicamente en la evidencia rendida en el juicio, sino que se fundara en ideas preconceptos o estereotipos previamente adquiridos es determinante para el éxito de mi teoría del caso.</a:t>
            </a:r>
            <a:endParaRPr b="1" i="1" sz="5450">
              <a:solidFill>
                <a:srgbClr val="4A86E8"/>
              </a:solidFill>
              <a:highlight>
                <a:srgbClr val="DCD0B0"/>
              </a:highlight>
            </a:endParaRPr>
          </a:p>
          <a:p>
            <a:pPr indent="0" lvl="0" marL="0" rtl="0" algn="just">
              <a:lnSpc>
                <a:spcPct val="100000"/>
              </a:lnSpc>
              <a:spcBef>
                <a:spcPts val="0"/>
              </a:spcBef>
              <a:spcAft>
                <a:spcPts val="0"/>
              </a:spcAft>
              <a:buSzPct val="45000"/>
              <a:buNone/>
            </a:pPr>
            <a:r>
              <a:t/>
            </a:r>
            <a:endParaRPr b="1" i="1" sz="2800">
              <a:solidFill>
                <a:srgbClr val="4A86E8"/>
              </a:solidFill>
              <a:highlight>
                <a:srgbClr val="DCD0B0"/>
              </a:highlight>
            </a:endParaRPr>
          </a:p>
          <a:p>
            <a:pPr indent="0" lvl="0" marL="0" rtl="0" algn="just">
              <a:lnSpc>
                <a:spcPct val="100000"/>
              </a:lnSpc>
              <a:spcBef>
                <a:spcPts val="0"/>
              </a:spcBef>
              <a:spcAft>
                <a:spcPts val="0"/>
              </a:spcAft>
              <a:buSzPct val="45000"/>
              <a:buNone/>
            </a:pPr>
            <a:r>
              <a:t/>
            </a:r>
            <a:endParaRPr b="1" i="1" sz="2800"/>
          </a:p>
          <a:p>
            <a:pPr indent="0" lvl="0" marL="0" rtl="0" algn="just">
              <a:lnSpc>
                <a:spcPct val="100000"/>
              </a:lnSpc>
              <a:spcBef>
                <a:spcPts val="0"/>
              </a:spcBef>
              <a:spcAft>
                <a:spcPts val="0"/>
              </a:spcAft>
              <a:buSzPct val="45000"/>
              <a:buNone/>
            </a:pPr>
            <a:r>
              <a:t/>
            </a:r>
            <a:endParaRPr b="1" i="1" sz="2800"/>
          </a:p>
        </p:txBody>
      </p:sp>
      <p:sp>
        <p:nvSpPr>
          <p:cNvPr id="216" name="Google Shape;216;g12fbdb472b3_0_2"/>
          <p:cNvSpPr txBox="1"/>
          <p:nvPr>
            <p:ph idx="10" type="dt"/>
          </p:nvPr>
        </p:nvSpPr>
        <p:spPr>
          <a:xfrm>
            <a:off x="6477000" y="76200"/>
            <a:ext cx="2514600" cy="28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595959"/>
              </a:solidFill>
            </a:endParaRPr>
          </a:p>
        </p:txBody>
      </p:sp>
      <p:sp>
        <p:nvSpPr>
          <p:cNvPr id="217" name="Google Shape;217;g12fbdb472b3_0_2"/>
          <p:cNvSpPr txBox="1"/>
          <p:nvPr>
            <p:ph idx="11" type="ftr"/>
          </p:nvPr>
        </p:nvSpPr>
        <p:spPr>
          <a:xfrm>
            <a:off x="3581400" y="76200"/>
            <a:ext cx="2895600" cy="288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t/>
            </a:r>
            <a:endParaRPr>
              <a:solidFill>
                <a:srgbClr val="595959"/>
              </a:solidFill>
            </a:endParaRPr>
          </a:p>
        </p:txBody>
      </p:sp>
      <p:sp>
        <p:nvSpPr>
          <p:cNvPr id="218" name="Google Shape;218;g12fbdb472b3_0_2"/>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solidFill>
                  <a:srgbClr val="595959"/>
                </a:solidFill>
              </a:rPr>
              <a:t>‹#›</a:t>
            </a:fld>
            <a:endParaRPr>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15508116d7_0_1"/>
          <p:cNvSpPr txBox="1"/>
          <p:nvPr>
            <p:ph type="title"/>
          </p:nvPr>
        </p:nvSpPr>
        <p:spPr>
          <a:xfrm>
            <a:off x="304800" y="310775"/>
            <a:ext cx="8686800" cy="984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90"/>
              <a:buNone/>
            </a:pPr>
            <a:r>
              <a:rPr lang="en-US" sz="3440">
                <a:solidFill>
                  <a:srgbClr val="4A86E8"/>
                </a:solidFill>
              </a:rPr>
              <a:t>Derribando mitos… estereotipos para todo el mundo</a:t>
            </a:r>
            <a:endParaRPr sz="3440">
              <a:solidFill>
                <a:srgbClr val="4A86E8"/>
              </a:solidFill>
            </a:endParaRPr>
          </a:p>
        </p:txBody>
      </p:sp>
      <p:sp>
        <p:nvSpPr>
          <p:cNvPr id="224" name="Google Shape;224;g215508116d7_0_1"/>
          <p:cNvSpPr txBox="1"/>
          <p:nvPr>
            <p:ph idx="1" type="body"/>
          </p:nvPr>
        </p:nvSpPr>
        <p:spPr>
          <a:xfrm>
            <a:off x="304800" y="1554150"/>
            <a:ext cx="8686800" cy="46614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rgbClr val="4A86E8"/>
              </a:buClr>
              <a:buSzPts val="4000"/>
              <a:buFont typeface="Arial"/>
              <a:buChar char="•"/>
            </a:pPr>
            <a:r>
              <a:rPr i="1" lang="en-US" sz="4000">
                <a:solidFill>
                  <a:srgbClr val="4A86E8"/>
                </a:solidFill>
                <a:latin typeface="Palatino Linotype"/>
                <a:ea typeface="Palatino Linotype"/>
                <a:cs typeface="Palatino Linotype"/>
                <a:sym typeface="Palatino Linotype"/>
              </a:rPr>
              <a:t>El jurado, a través de su toma de decisión colectiva, es un excelente determinador de los hechos; debido a su carácter representativo, actúa como la conciencia de la comunidad…</a:t>
            </a:r>
            <a:endParaRPr i="1" sz="2400">
              <a:solidFill>
                <a:srgbClr val="4A86E8"/>
              </a:solidFill>
              <a:latin typeface="Century Gothic"/>
              <a:ea typeface="Century Gothic"/>
              <a:cs typeface="Century Gothic"/>
              <a:sym typeface="Century Gothic"/>
            </a:endParaRPr>
          </a:p>
          <a:p>
            <a:pPr indent="0" lvl="0" marL="0" rtl="0" algn="ctr">
              <a:lnSpc>
                <a:spcPct val="100000"/>
              </a:lnSpc>
              <a:spcBef>
                <a:spcPts val="640"/>
              </a:spcBef>
              <a:spcAft>
                <a:spcPts val="0"/>
              </a:spcAft>
              <a:buClr>
                <a:srgbClr val="7F7F7F"/>
              </a:buClr>
              <a:buSzPts val="3200"/>
              <a:buFont typeface="Arial"/>
              <a:buNone/>
            </a:pPr>
            <a:r>
              <a:rPr i="1" lang="en-US">
                <a:solidFill>
                  <a:srgbClr val="4A86E8"/>
                </a:solidFill>
                <a:latin typeface="Palatino Linotype"/>
                <a:ea typeface="Palatino Linotype"/>
                <a:cs typeface="Palatino Linotype"/>
                <a:sym typeface="Palatino Linotype"/>
              </a:rPr>
              <a:t>  </a:t>
            </a:r>
            <a:r>
              <a:rPr i="1" lang="en-US" sz="1800">
                <a:solidFill>
                  <a:srgbClr val="4A86E8"/>
                </a:solidFill>
                <a:latin typeface="Palatino Linotype"/>
                <a:ea typeface="Palatino Linotype"/>
                <a:cs typeface="Palatino Linotype"/>
                <a:sym typeface="Palatino Linotype"/>
              </a:rPr>
              <a:t>Tribunal de Casación Penal Provincia de Buenos Aires,  Sala IV del  23 de    mayo de 2017, causa N 81206 caratulada “Monzon”</a:t>
            </a:r>
            <a:endParaRPr i="1" sz="1800">
              <a:solidFill>
                <a:srgbClr val="4A86E8"/>
              </a:solidFill>
              <a:latin typeface="Palatino Linotype"/>
              <a:ea typeface="Palatino Linotype"/>
              <a:cs typeface="Palatino Linotype"/>
              <a:sym typeface="Palatino Linotype"/>
            </a:endParaRPr>
          </a:p>
          <a:p>
            <a:pPr indent="0" lvl="0" marL="0" rtl="0" algn="l">
              <a:lnSpc>
                <a:spcPct val="100000"/>
              </a:lnSpc>
              <a:spcBef>
                <a:spcPts val="360"/>
              </a:spcBef>
              <a:spcAft>
                <a:spcPts val="0"/>
              </a:spcAft>
              <a:buSzPts val="1260"/>
              <a:buNone/>
            </a:pPr>
            <a:r>
              <a:t/>
            </a:r>
            <a:endParaRPr i="1">
              <a:solidFill>
                <a:srgbClr val="4A86E8"/>
              </a:solidFill>
            </a:endParaRPr>
          </a:p>
        </p:txBody>
      </p:sp>
      <p:sp>
        <p:nvSpPr>
          <p:cNvPr id="225" name="Google Shape;225;g215508116d7_0_1"/>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155a779cc3_0_46"/>
          <p:cNvSpPr txBox="1"/>
          <p:nvPr>
            <p:ph type="title"/>
          </p:nvPr>
        </p:nvSpPr>
        <p:spPr>
          <a:xfrm>
            <a:off x="304800" y="156750"/>
            <a:ext cx="8686800" cy="88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en-US" sz="3440">
                <a:solidFill>
                  <a:srgbClr val="4A86E8"/>
                </a:solidFill>
              </a:rPr>
              <a:t>Estereotipos más comunes</a:t>
            </a:r>
            <a:endParaRPr sz="3440">
              <a:solidFill>
                <a:srgbClr val="4A86E8"/>
              </a:solidFill>
            </a:endParaRPr>
          </a:p>
        </p:txBody>
      </p:sp>
      <p:sp>
        <p:nvSpPr>
          <p:cNvPr id="231" name="Google Shape;231;g2155a779cc3_0_46"/>
          <p:cNvSpPr txBox="1"/>
          <p:nvPr>
            <p:ph idx="1" type="body"/>
          </p:nvPr>
        </p:nvSpPr>
        <p:spPr>
          <a:xfrm>
            <a:off x="176350" y="1163975"/>
            <a:ext cx="8815200" cy="5556900"/>
          </a:xfrm>
          <a:prstGeom prst="rect">
            <a:avLst/>
          </a:prstGeom>
          <a:noFill/>
          <a:ln>
            <a:noFill/>
          </a:ln>
        </p:spPr>
        <p:txBody>
          <a:bodyPr anchorCtr="0" anchor="t" bIns="45700" lIns="91425" spcFirstLastPara="1" rIns="91425" wrap="square" tIns="45700">
            <a:noAutofit/>
          </a:bodyPr>
          <a:lstStyle/>
          <a:p>
            <a:pPr indent="-355600" lvl="0" marL="457200" rtl="0" algn="just">
              <a:lnSpc>
                <a:spcPct val="105000"/>
              </a:lnSpc>
              <a:spcBef>
                <a:spcPts val="1200"/>
              </a:spcBef>
              <a:spcAft>
                <a:spcPts val="0"/>
              </a:spcAft>
              <a:buClr>
                <a:srgbClr val="4A86E8"/>
              </a:buClr>
              <a:buSzPts val="2000"/>
              <a:buFont typeface="Arial"/>
              <a:buAutoNum type="arabicPeriod"/>
            </a:pPr>
            <a:r>
              <a:rPr b="1" lang="en-US" sz="2000">
                <a:solidFill>
                  <a:srgbClr val="4A86E8"/>
                </a:solidFill>
                <a:latin typeface="Georgia"/>
                <a:ea typeface="Georgia"/>
                <a:cs typeface="Georgia"/>
                <a:sym typeface="Georgia"/>
              </a:rPr>
              <a:t>Estereotipos de género:</a:t>
            </a:r>
            <a:r>
              <a:rPr lang="en-US" sz="2000">
                <a:solidFill>
                  <a:srgbClr val="4A86E8"/>
                </a:solidFill>
                <a:latin typeface="Georgia"/>
                <a:ea typeface="Georgia"/>
                <a:cs typeface="Georgia"/>
                <a:sym typeface="Georgia"/>
              </a:rPr>
              <a:t> creencias arraigadas sobre cómo se espera que se comporte una víctima de agresión sexual, lo cual puede influir en la percepción de la credibilidad de la víctima.</a:t>
            </a:r>
            <a:endParaRPr sz="2000">
              <a:solidFill>
                <a:srgbClr val="4A86E8"/>
              </a:solidFill>
              <a:latin typeface="Georgia"/>
              <a:ea typeface="Georgia"/>
              <a:cs typeface="Georgia"/>
              <a:sym typeface="Georgia"/>
            </a:endParaRPr>
          </a:p>
          <a:p>
            <a:pPr indent="-355600" lvl="0" marL="457200" rtl="0" algn="just">
              <a:lnSpc>
                <a:spcPct val="105000"/>
              </a:lnSpc>
              <a:spcBef>
                <a:spcPts val="0"/>
              </a:spcBef>
              <a:spcAft>
                <a:spcPts val="0"/>
              </a:spcAft>
              <a:buClr>
                <a:srgbClr val="4A86E8"/>
              </a:buClr>
              <a:buSzPts val="2000"/>
              <a:buFont typeface="Arial"/>
              <a:buAutoNum type="arabicPeriod"/>
            </a:pPr>
            <a:r>
              <a:rPr b="1" lang="en-US" sz="2000">
                <a:solidFill>
                  <a:srgbClr val="4A86E8"/>
                </a:solidFill>
                <a:latin typeface="Georgia"/>
                <a:ea typeface="Georgia"/>
                <a:cs typeface="Georgia"/>
                <a:sym typeface="Georgia"/>
              </a:rPr>
              <a:t>Prejuicios sexuales:</a:t>
            </a:r>
            <a:r>
              <a:rPr lang="en-US" sz="2000">
                <a:solidFill>
                  <a:srgbClr val="4A86E8"/>
                </a:solidFill>
                <a:latin typeface="Georgia"/>
                <a:ea typeface="Georgia"/>
                <a:cs typeface="Georgia"/>
                <a:sym typeface="Georgia"/>
              </a:rPr>
              <a:t> opiniones preconcebidas sobre la sexualidad en general o sobre ciertos comportamientos sexuales, lo cual podría afectar su percepción de la conducta de las partes involucradas en el caso.</a:t>
            </a:r>
            <a:endParaRPr sz="2000">
              <a:solidFill>
                <a:srgbClr val="4A86E8"/>
              </a:solidFill>
              <a:latin typeface="Georgia"/>
              <a:ea typeface="Georgia"/>
              <a:cs typeface="Georgia"/>
              <a:sym typeface="Georgia"/>
            </a:endParaRPr>
          </a:p>
          <a:p>
            <a:pPr indent="-355600" lvl="0" marL="457200" rtl="0" algn="just">
              <a:lnSpc>
                <a:spcPct val="105000"/>
              </a:lnSpc>
              <a:spcBef>
                <a:spcPts val="0"/>
              </a:spcBef>
              <a:spcAft>
                <a:spcPts val="0"/>
              </a:spcAft>
              <a:buClr>
                <a:srgbClr val="4A86E8"/>
              </a:buClr>
              <a:buSzPts val="2000"/>
              <a:buFont typeface="Arial"/>
              <a:buAutoNum type="arabicPeriod"/>
            </a:pPr>
            <a:r>
              <a:rPr b="1" lang="en-US" sz="2000">
                <a:solidFill>
                  <a:srgbClr val="4A86E8"/>
                </a:solidFill>
                <a:latin typeface="Georgia"/>
                <a:ea typeface="Georgia"/>
                <a:cs typeface="Georgia"/>
                <a:sym typeface="Georgia"/>
              </a:rPr>
              <a:t>Desconfianza hacia las víctimas:</a:t>
            </a:r>
            <a:r>
              <a:rPr lang="en-US" sz="2000">
                <a:solidFill>
                  <a:srgbClr val="4A86E8"/>
                </a:solidFill>
                <a:latin typeface="Georgia"/>
                <a:ea typeface="Georgia"/>
                <a:cs typeface="Georgia"/>
                <a:sym typeface="Georgia"/>
              </a:rPr>
              <a:t> fenómeno conocido como "victim blaming" (culpar a la víctima), donde se tiende a culpar a la víctima por el incidente debido a su comportamiento previo o a su forma de vestir, en lugar de centrarse en la conducta del acusado.</a:t>
            </a:r>
            <a:endParaRPr sz="2000">
              <a:solidFill>
                <a:srgbClr val="4A86E8"/>
              </a:solidFill>
              <a:latin typeface="Georgia"/>
              <a:ea typeface="Georgia"/>
              <a:cs typeface="Georgia"/>
              <a:sym typeface="Georgia"/>
            </a:endParaRPr>
          </a:p>
          <a:p>
            <a:pPr indent="-355600" lvl="0" marL="457200" rtl="0" algn="just">
              <a:lnSpc>
                <a:spcPct val="105000"/>
              </a:lnSpc>
              <a:spcBef>
                <a:spcPts val="0"/>
              </a:spcBef>
              <a:spcAft>
                <a:spcPts val="0"/>
              </a:spcAft>
              <a:buClr>
                <a:srgbClr val="4A86E8"/>
              </a:buClr>
              <a:buSzPts val="2000"/>
              <a:buFont typeface="Arial"/>
              <a:buAutoNum type="arabicPeriod"/>
            </a:pPr>
            <a:r>
              <a:rPr b="1" lang="en-US" sz="2000">
                <a:solidFill>
                  <a:srgbClr val="4A86E8"/>
                </a:solidFill>
                <a:latin typeface="Georgia"/>
                <a:ea typeface="Georgia"/>
                <a:cs typeface="Georgia"/>
                <a:sym typeface="Georgia"/>
              </a:rPr>
              <a:t>Sensibilidad cultural y social:</a:t>
            </a:r>
            <a:r>
              <a:rPr lang="en-US" sz="2000">
                <a:solidFill>
                  <a:srgbClr val="4A86E8"/>
                </a:solidFill>
                <a:latin typeface="Georgia"/>
                <a:ea typeface="Georgia"/>
                <a:cs typeface="Georgia"/>
                <a:sym typeface="Georgia"/>
              </a:rPr>
              <a:t> Los jurados pueden estar influenciados por normas culturales o sociales que afectan la forma en que perciben y evalúan la evidencia en casos de delitos sexuales.</a:t>
            </a:r>
            <a:endParaRPr sz="2000">
              <a:solidFill>
                <a:srgbClr val="4A86E8"/>
              </a:solidFill>
              <a:latin typeface="Georgia"/>
              <a:ea typeface="Georgia"/>
              <a:cs typeface="Georgia"/>
              <a:sym typeface="Georgia"/>
            </a:endParaRPr>
          </a:p>
          <a:p>
            <a:pPr indent="-355600" lvl="0" marL="457200" rtl="0" algn="just">
              <a:lnSpc>
                <a:spcPct val="105000"/>
              </a:lnSpc>
              <a:spcBef>
                <a:spcPts val="0"/>
              </a:spcBef>
              <a:spcAft>
                <a:spcPts val="0"/>
              </a:spcAft>
              <a:buClr>
                <a:srgbClr val="4A86E8"/>
              </a:buClr>
              <a:buSzPts val="2000"/>
              <a:buFont typeface="Arial"/>
              <a:buAutoNum type="arabicPeriod"/>
            </a:pPr>
            <a:r>
              <a:rPr b="1" lang="en-US" sz="2000">
                <a:solidFill>
                  <a:srgbClr val="4A86E8"/>
                </a:solidFill>
                <a:latin typeface="Georgia"/>
                <a:ea typeface="Georgia"/>
                <a:cs typeface="Georgia"/>
                <a:sym typeface="Georgia"/>
              </a:rPr>
              <a:t>Experiencias personales:</a:t>
            </a:r>
            <a:r>
              <a:rPr lang="en-US" sz="2000">
                <a:solidFill>
                  <a:srgbClr val="4A86E8"/>
                </a:solidFill>
                <a:latin typeface="Georgia"/>
                <a:ea typeface="Georgia"/>
                <a:cs typeface="Georgia"/>
                <a:sym typeface="Georgia"/>
              </a:rPr>
              <a:t> Las experiencias personales de los jurados pueden influir en cómo perciben el caso y en las decisiones que toman, si han tenido experiencias personales que son relevantes para el tema en cuestión.</a:t>
            </a:r>
            <a:endParaRPr sz="2000">
              <a:solidFill>
                <a:srgbClr val="4A86E8"/>
              </a:solidFill>
              <a:latin typeface="Georgia"/>
              <a:ea typeface="Georgia"/>
              <a:cs typeface="Georgia"/>
              <a:sym typeface="Georgia"/>
            </a:endParaRPr>
          </a:p>
          <a:p>
            <a:pPr indent="0" lvl="0" marL="0" rtl="0" algn="l">
              <a:lnSpc>
                <a:spcPct val="90000"/>
              </a:lnSpc>
              <a:spcBef>
                <a:spcPts val="1200"/>
              </a:spcBef>
              <a:spcAft>
                <a:spcPts val="0"/>
              </a:spcAft>
              <a:buSzPts val="1260"/>
              <a:buNone/>
            </a:pPr>
            <a:r>
              <a:t/>
            </a:r>
            <a:endParaRPr i="1" sz="3400">
              <a:solidFill>
                <a:srgbClr val="4A86E8"/>
              </a:solidFill>
            </a:endParaRPr>
          </a:p>
        </p:txBody>
      </p:sp>
      <p:sp>
        <p:nvSpPr>
          <p:cNvPr id="232" name="Google Shape;232;g2155a779cc3_0_46"/>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36" name="Shape 236"/>
        <p:cNvGrpSpPr/>
        <p:nvPr/>
      </p:nvGrpSpPr>
      <p:grpSpPr>
        <a:xfrm>
          <a:off x="0" y="0"/>
          <a:ext cx="0" cy="0"/>
          <a:chOff x="0" y="0"/>
          <a:chExt cx="0" cy="0"/>
        </a:xfrm>
      </p:grpSpPr>
      <p:sp>
        <p:nvSpPr>
          <p:cNvPr id="237" name="Google Shape;237;gf5298a18dc_0_1894"/>
          <p:cNvSpPr txBox="1"/>
          <p:nvPr>
            <p:ph type="title"/>
          </p:nvPr>
        </p:nvSpPr>
        <p:spPr>
          <a:xfrm>
            <a:off x="457200" y="260648"/>
            <a:ext cx="8229600" cy="15123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Palatino Linotype"/>
              <a:buNone/>
            </a:pPr>
            <a:r>
              <a:rPr lang="en-US" sz="4800">
                <a:solidFill>
                  <a:srgbClr val="4A86E8"/>
                </a:solidFill>
              </a:rPr>
              <a:t>¿Cómo obtengo la información que necesito?</a:t>
            </a:r>
            <a:endParaRPr sz="4800">
              <a:solidFill>
                <a:srgbClr val="4A86E8"/>
              </a:solidFill>
            </a:endParaRPr>
          </a:p>
        </p:txBody>
      </p:sp>
      <p:sp>
        <p:nvSpPr>
          <p:cNvPr id="238" name="Google Shape;238;gf5298a18dc_0_1894"/>
          <p:cNvSpPr txBox="1"/>
          <p:nvPr>
            <p:ph idx="1" type="body"/>
          </p:nvPr>
        </p:nvSpPr>
        <p:spPr>
          <a:xfrm>
            <a:off x="457200" y="1876650"/>
            <a:ext cx="8360100" cy="46092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4A86E8"/>
              </a:buClr>
              <a:buSzPts val="2800"/>
              <a:buChar char="•"/>
            </a:pPr>
            <a:r>
              <a:rPr i="1" lang="en-US" sz="2800">
                <a:solidFill>
                  <a:srgbClr val="4A86E8"/>
                </a:solidFill>
                <a:latin typeface="Palatino Linotype"/>
                <a:ea typeface="Palatino Linotype"/>
                <a:cs typeface="Palatino Linotype"/>
                <a:sym typeface="Palatino Linotype"/>
              </a:rPr>
              <a:t>Cuestionario escrito para ser completado y entregado previo a la audiencia de voir dire, posibilidad de la entrevista </a:t>
            </a:r>
            <a:r>
              <a:rPr b="1" i="1" lang="en-US" sz="2800">
                <a:solidFill>
                  <a:srgbClr val="4A86E8"/>
                </a:solidFill>
                <a:latin typeface="Palatino Linotype"/>
                <a:ea typeface="Palatino Linotype"/>
                <a:cs typeface="Palatino Linotype"/>
                <a:sym typeface="Palatino Linotype"/>
              </a:rPr>
              <a:t>privada</a:t>
            </a:r>
            <a:r>
              <a:rPr i="1" lang="en-US" sz="2800">
                <a:solidFill>
                  <a:srgbClr val="4A86E8"/>
                </a:solidFill>
                <a:latin typeface="Palatino Linotype"/>
                <a:ea typeface="Palatino Linotype"/>
                <a:cs typeface="Palatino Linotype"/>
                <a:sym typeface="Palatino Linotype"/>
              </a:rPr>
              <a:t>.</a:t>
            </a:r>
            <a:endParaRPr>
              <a:solidFill>
                <a:srgbClr val="4A86E8"/>
              </a:solidFill>
            </a:endParaRPr>
          </a:p>
          <a:p>
            <a:pPr indent="-165100" lvl="0" marL="342900" rtl="0" algn="l">
              <a:lnSpc>
                <a:spcPct val="100000"/>
              </a:lnSpc>
              <a:spcBef>
                <a:spcPts val="560"/>
              </a:spcBef>
              <a:spcAft>
                <a:spcPts val="0"/>
              </a:spcAft>
              <a:buClr>
                <a:srgbClr val="7F7F7F"/>
              </a:buClr>
              <a:buSzPts val="2800"/>
              <a:buNone/>
            </a:pPr>
            <a:r>
              <a:t/>
            </a:r>
            <a:endParaRPr i="1" sz="2800">
              <a:solidFill>
                <a:srgbClr val="4A86E8"/>
              </a:solidFill>
              <a:latin typeface="Palatino Linotype"/>
              <a:ea typeface="Palatino Linotype"/>
              <a:cs typeface="Palatino Linotype"/>
              <a:sym typeface="Palatino Linotype"/>
            </a:endParaRPr>
          </a:p>
          <a:p>
            <a:pPr indent="-165100" lvl="0" marL="342900" rtl="0" algn="l">
              <a:lnSpc>
                <a:spcPct val="100000"/>
              </a:lnSpc>
              <a:spcBef>
                <a:spcPts val="560"/>
              </a:spcBef>
              <a:spcAft>
                <a:spcPts val="0"/>
              </a:spcAft>
              <a:buClr>
                <a:srgbClr val="7F7F7F"/>
              </a:buClr>
              <a:buSzPts val="2800"/>
              <a:buNone/>
            </a:pPr>
            <a:r>
              <a:t/>
            </a:r>
            <a:endParaRPr i="1" sz="2800">
              <a:solidFill>
                <a:srgbClr val="4A86E8"/>
              </a:solidFill>
              <a:latin typeface="Palatino Linotype"/>
              <a:ea typeface="Palatino Linotype"/>
              <a:cs typeface="Palatino Linotype"/>
              <a:sym typeface="Palatino Linotype"/>
            </a:endParaRPr>
          </a:p>
          <a:p>
            <a:pPr indent="-342900" lvl="0" marL="342900" rtl="0" algn="l">
              <a:lnSpc>
                <a:spcPct val="100000"/>
              </a:lnSpc>
              <a:spcBef>
                <a:spcPts val="560"/>
              </a:spcBef>
              <a:spcAft>
                <a:spcPts val="0"/>
              </a:spcAft>
              <a:buClr>
                <a:srgbClr val="4A86E8"/>
              </a:buClr>
              <a:buSzPts val="2800"/>
              <a:buChar char="•"/>
            </a:pPr>
            <a:r>
              <a:rPr i="1" lang="en-US" sz="2800">
                <a:solidFill>
                  <a:srgbClr val="4A86E8"/>
                </a:solidFill>
                <a:latin typeface="Palatino Linotype"/>
                <a:ea typeface="Palatino Linotype"/>
                <a:cs typeface="Palatino Linotype"/>
                <a:sym typeface="Palatino Linotype"/>
              </a:rPr>
              <a:t>Entrevista con los candidatos en forma grupal (de ser posible en grupos de 12 personas)</a:t>
            </a:r>
            <a:endParaRPr>
              <a:solidFill>
                <a:srgbClr val="4A86E8"/>
              </a:solidFill>
            </a:endParaRPr>
          </a:p>
          <a:p>
            <a:pPr indent="-165100" lvl="0" marL="342900" rtl="0" algn="l">
              <a:lnSpc>
                <a:spcPct val="100000"/>
              </a:lnSpc>
              <a:spcBef>
                <a:spcPts val="560"/>
              </a:spcBef>
              <a:spcAft>
                <a:spcPts val="0"/>
              </a:spcAft>
              <a:buClr>
                <a:srgbClr val="7F7F7F"/>
              </a:buClr>
              <a:buSzPts val="2800"/>
              <a:buNone/>
            </a:pPr>
            <a:r>
              <a:t/>
            </a:r>
            <a:endParaRPr b="1" i="1" sz="2800">
              <a:solidFill>
                <a:srgbClr val="4A86E8"/>
              </a:solidFill>
              <a:latin typeface="Palatino Linotype"/>
              <a:ea typeface="Palatino Linotype"/>
              <a:cs typeface="Palatino Linotype"/>
              <a:sym typeface="Palatino Linotype"/>
            </a:endParaRPr>
          </a:p>
          <a:p>
            <a:pPr indent="0" lvl="0" marL="457200" rtl="0" algn="l">
              <a:lnSpc>
                <a:spcPct val="100000"/>
              </a:lnSpc>
              <a:spcBef>
                <a:spcPts val="560"/>
              </a:spcBef>
              <a:spcAft>
                <a:spcPts val="0"/>
              </a:spcAft>
              <a:buNone/>
            </a:pPr>
            <a:r>
              <a:t/>
            </a:r>
            <a:endParaRPr b="1" i="1" sz="2800">
              <a:latin typeface="Palatino Linotype"/>
              <a:ea typeface="Palatino Linotype"/>
              <a:cs typeface="Palatino Linotype"/>
              <a:sym typeface="Palatino Linotype"/>
            </a:endParaRPr>
          </a:p>
        </p:txBody>
      </p:sp>
      <p:sp>
        <p:nvSpPr>
          <p:cNvPr id="239" name="Google Shape;239;gf5298a18dc_0_1894"/>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40" name="Google Shape;240;gf5298a18dc_0_1894"/>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f5298a18dc_0_1894"/>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2021-03-10T21:57:16Z</dcterms:created>
  <dc:creator>Windows User</dc:creator>
</cp:coreProperties>
</file>